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8" r:id="rId3"/>
    <p:sldId id="269" r:id="rId4"/>
    <p:sldId id="270" r:id="rId5"/>
    <p:sldId id="271" r:id="rId6"/>
    <p:sldId id="272" r:id="rId7"/>
    <p:sldId id="273" r:id="rId8"/>
    <p:sldId id="274" r:id="rId9"/>
    <p:sldId id="276" r:id="rId10"/>
    <p:sldId id="277" r:id="rId11"/>
    <p:sldId id="264"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694324-C9F1-5BB7-F0D0-BA90FA3D9118}" name="Louise Aspinall" initials="LA" userId="S::louise.aspinall@brightcarbon.com::eacc5060-8c80-4c8d-9162-1f5ba8b77383" providerId="AD"/>
  <p188:author id="{347C5AA5-D236-3868-D744-53F5E3EA4BEA}" name="Nicola Knight" initials="NK" userId="S::nknight@redwings.co.uk::d22fca1a-f7bc-4574-85d5-30acdea513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78206E"/>
    <a:srgbClr val="000099"/>
    <a:srgbClr val="BF1716"/>
    <a:srgbClr val="5F5F5F"/>
    <a:srgbClr val="F4F0E5"/>
    <a:srgbClr val="010302"/>
    <a:srgbClr val="008080"/>
    <a:srgbClr val="731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6A318-0CA8-4578-A8F5-B79E2944A5A8}" v="15" dt="2024-09-11T14:41:26.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4" autoAdjust="0"/>
    <p:restoredTop sz="94698"/>
  </p:normalViewPr>
  <p:slideViewPr>
    <p:cSldViewPr snapToGrid="0">
      <p:cViewPr varScale="1">
        <p:scale>
          <a:sx n="103" d="100"/>
          <a:sy n="103" d="100"/>
        </p:scale>
        <p:origin x="90" y="3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Knight" userId="d22fca1a-f7bc-4574-85d5-30acdea513fe" providerId="ADAL" clId="{5696A318-0CA8-4578-A8F5-B79E2944A5A8}"/>
    <pc:docChg chg="modSld">
      <pc:chgData name="Nicola Knight" userId="d22fca1a-f7bc-4574-85d5-30acdea513fe" providerId="ADAL" clId="{5696A318-0CA8-4578-A8F5-B79E2944A5A8}" dt="2024-09-11T14:42:05.521" v="18" actId="20577"/>
      <pc:docMkLst>
        <pc:docMk/>
      </pc:docMkLst>
      <pc:sldChg chg="modSp mod">
        <pc:chgData name="Nicola Knight" userId="d22fca1a-f7bc-4574-85d5-30acdea513fe" providerId="ADAL" clId="{5696A318-0CA8-4578-A8F5-B79E2944A5A8}" dt="2024-09-11T14:41:59.767" v="16" actId="20577"/>
        <pc:sldMkLst>
          <pc:docMk/>
          <pc:sldMk cId="377092864" sldId="281"/>
        </pc:sldMkLst>
        <pc:spChg chg="mod">
          <ac:chgData name="Nicola Knight" userId="d22fca1a-f7bc-4574-85d5-30acdea513fe" providerId="ADAL" clId="{5696A318-0CA8-4578-A8F5-B79E2944A5A8}" dt="2024-09-11T14:41:59.767" v="16" actId="20577"/>
          <ac:spMkLst>
            <pc:docMk/>
            <pc:sldMk cId="377092864" sldId="281"/>
            <ac:spMk id="3" creationId="{633EEB3C-7407-9A0A-ED4B-D17153E49CC7}"/>
          </ac:spMkLst>
        </pc:spChg>
      </pc:sldChg>
      <pc:sldChg chg="modSp mod">
        <pc:chgData name="Nicola Knight" userId="d22fca1a-f7bc-4574-85d5-30acdea513fe" providerId="ADAL" clId="{5696A318-0CA8-4578-A8F5-B79E2944A5A8}" dt="2024-09-11T14:42:01.872" v="17" actId="20577"/>
        <pc:sldMkLst>
          <pc:docMk/>
          <pc:sldMk cId="3843837341" sldId="282"/>
        </pc:sldMkLst>
        <pc:spChg chg="mod">
          <ac:chgData name="Nicola Knight" userId="d22fca1a-f7bc-4574-85d5-30acdea513fe" providerId="ADAL" clId="{5696A318-0CA8-4578-A8F5-B79E2944A5A8}" dt="2024-09-11T14:42:01.872" v="17" actId="20577"/>
          <ac:spMkLst>
            <pc:docMk/>
            <pc:sldMk cId="3843837341" sldId="282"/>
            <ac:spMk id="3" creationId="{633EEB3C-7407-9A0A-ED4B-D17153E49CC7}"/>
          </ac:spMkLst>
        </pc:spChg>
      </pc:sldChg>
      <pc:sldChg chg="modSp mod">
        <pc:chgData name="Nicola Knight" userId="d22fca1a-f7bc-4574-85d5-30acdea513fe" providerId="ADAL" clId="{5696A318-0CA8-4578-A8F5-B79E2944A5A8}" dt="2024-09-11T14:42:05.521" v="18" actId="20577"/>
        <pc:sldMkLst>
          <pc:docMk/>
          <pc:sldMk cId="2082618494" sldId="283"/>
        </pc:sldMkLst>
        <pc:spChg chg="mod">
          <ac:chgData name="Nicola Knight" userId="d22fca1a-f7bc-4574-85d5-30acdea513fe" providerId="ADAL" clId="{5696A318-0CA8-4578-A8F5-B79E2944A5A8}" dt="2024-09-11T14:42:05.521" v="18" actId="20577"/>
          <ac:spMkLst>
            <pc:docMk/>
            <pc:sldMk cId="2082618494" sldId="283"/>
            <ac:spMk id="3" creationId="{633EEB3C-7407-9A0A-ED4B-D17153E49CC7}"/>
          </ac:spMkLst>
        </pc:spChg>
        <pc:spChg chg="mod">
          <ac:chgData name="Nicola Knight" userId="d22fca1a-f7bc-4574-85d5-30acdea513fe" providerId="ADAL" clId="{5696A318-0CA8-4578-A8F5-B79E2944A5A8}" dt="2024-09-11T14:40:59.304" v="6" actId="20577"/>
          <ac:spMkLst>
            <pc:docMk/>
            <pc:sldMk cId="2082618494" sldId="283"/>
            <ac:spMk id="8" creationId="{454DC987-BACE-AFC8-C0E8-470E3E8924CE}"/>
          </ac:spMkLst>
        </pc:spChg>
      </pc:sldChg>
      <pc:sldChg chg="modSp mod">
        <pc:chgData name="Nicola Knight" userId="d22fca1a-f7bc-4574-85d5-30acdea513fe" providerId="ADAL" clId="{5696A318-0CA8-4578-A8F5-B79E2944A5A8}" dt="2024-09-11T14:41:44.777" v="15" actId="20577"/>
        <pc:sldMkLst>
          <pc:docMk/>
          <pc:sldMk cId="1806569508" sldId="284"/>
        </pc:sldMkLst>
        <pc:spChg chg="mod">
          <ac:chgData name="Nicola Knight" userId="d22fca1a-f7bc-4574-85d5-30acdea513fe" providerId="ADAL" clId="{5696A318-0CA8-4578-A8F5-B79E2944A5A8}" dt="2024-09-11T14:41:44.777" v="15" actId="20577"/>
          <ac:spMkLst>
            <pc:docMk/>
            <pc:sldMk cId="1806569508" sldId="284"/>
            <ac:spMk id="3" creationId="{633EEB3C-7407-9A0A-ED4B-D17153E49CC7}"/>
          </ac:spMkLst>
        </pc:spChg>
      </pc:sldChg>
      <pc:sldChg chg="modSp">
        <pc:chgData name="Nicola Knight" userId="d22fca1a-f7bc-4574-85d5-30acdea513fe" providerId="ADAL" clId="{5696A318-0CA8-4578-A8F5-B79E2944A5A8}" dt="2024-09-11T14:41:26.488" v="14" actId="20577"/>
        <pc:sldMkLst>
          <pc:docMk/>
          <pc:sldMk cId="3756614568" sldId="286"/>
        </pc:sldMkLst>
        <pc:spChg chg="mod">
          <ac:chgData name="Nicola Knight" userId="d22fca1a-f7bc-4574-85d5-30acdea513fe" providerId="ADAL" clId="{5696A318-0CA8-4578-A8F5-B79E2944A5A8}" dt="2024-09-11T14:41:26.488" v="14" actId="20577"/>
          <ac:spMkLst>
            <pc:docMk/>
            <pc:sldMk cId="3756614568" sldId="286"/>
            <ac:spMk id="25" creationId="{EDEA7E2E-AB8D-273B-4806-F91A317044FD}"/>
          </ac:spMkLst>
        </pc:spChg>
      </pc:sldChg>
    </pc:docChg>
  </pc:docChgLst>
  <pc:docChgLst>
    <pc:chgData name="Louise Aspinall" userId="eacc5060-8c80-4c8d-9162-1f5ba8b77383" providerId="ADAL" clId="{8DE9DB2B-777D-417B-87E7-675F6904AA07}"/>
    <pc:docChg chg="undo custSel modSld">
      <pc:chgData name="Louise Aspinall" userId="eacc5060-8c80-4c8d-9162-1f5ba8b77383" providerId="ADAL" clId="{8DE9DB2B-777D-417B-87E7-675F6904AA07}" dt="2024-05-31T12:11:10.301" v="7"/>
      <pc:docMkLst>
        <pc:docMk/>
      </pc:docMkLst>
      <pc:sldChg chg="addSp modSp mod">
        <pc:chgData name="Louise Aspinall" userId="eacc5060-8c80-4c8d-9162-1f5ba8b77383" providerId="ADAL" clId="{8DE9DB2B-777D-417B-87E7-675F6904AA07}" dt="2024-05-31T12:10:33.314" v="3" actId="207"/>
        <pc:sldMkLst>
          <pc:docMk/>
          <pc:sldMk cId="3748660574" sldId="291"/>
        </pc:sldMkLst>
        <pc:spChg chg="add mod">
          <ac:chgData name="Louise Aspinall" userId="eacc5060-8c80-4c8d-9162-1f5ba8b77383" providerId="ADAL" clId="{8DE9DB2B-777D-417B-87E7-675F6904AA07}" dt="2024-05-31T12:10:23.435" v="1"/>
          <ac:spMkLst>
            <pc:docMk/>
            <pc:sldMk cId="3748660574" sldId="291"/>
            <ac:spMk id="2" creationId="{A7B4659B-484E-7111-E794-E24644F0309A}"/>
          </ac:spMkLst>
        </pc:spChg>
        <pc:spChg chg="add mod">
          <ac:chgData name="Louise Aspinall" userId="eacc5060-8c80-4c8d-9162-1f5ba8b77383" providerId="ADAL" clId="{8DE9DB2B-777D-417B-87E7-675F6904AA07}" dt="2024-05-31T12:10:33.314" v="3" actId="207"/>
          <ac:spMkLst>
            <pc:docMk/>
            <pc:sldMk cId="3748660574" sldId="291"/>
            <ac:spMk id="25" creationId="{B489E81D-7175-97CA-DEF4-98715D76B1EB}"/>
          </ac:spMkLst>
        </pc:spChg>
      </pc:sldChg>
      <pc:sldChg chg="modSp mod">
        <pc:chgData name="Louise Aspinall" userId="eacc5060-8c80-4c8d-9162-1f5ba8b77383" providerId="ADAL" clId="{8DE9DB2B-777D-417B-87E7-675F6904AA07}" dt="2024-05-31T12:11:10.301" v="7"/>
        <pc:sldMkLst>
          <pc:docMk/>
          <pc:sldMk cId="2674592726" sldId="296"/>
        </pc:sldMkLst>
        <pc:spChg chg="mod">
          <ac:chgData name="Louise Aspinall" userId="eacc5060-8c80-4c8d-9162-1f5ba8b77383" providerId="ADAL" clId="{8DE9DB2B-777D-417B-87E7-675F6904AA07}" dt="2024-05-31T12:11:10.301" v="7"/>
          <ac:spMkLst>
            <pc:docMk/>
            <pc:sldMk cId="2674592726" sldId="296"/>
            <ac:spMk id="6" creationId="{25E7639D-116E-8F9A-79FA-3F515981E0FC}"/>
          </ac:spMkLst>
        </pc:spChg>
        <pc:spChg chg="mod">
          <ac:chgData name="Louise Aspinall" userId="eacc5060-8c80-4c8d-9162-1f5ba8b77383" providerId="ADAL" clId="{8DE9DB2B-777D-417B-87E7-675F6904AA07}" dt="2024-05-31T12:11:10.301" v="7"/>
          <ac:spMkLst>
            <pc:docMk/>
            <pc:sldMk cId="2674592726" sldId="296"/>
            <ac:spMk id="7" creationId="{55706D5E-B069-8DD4-D870-0A82EAD2FAFD}"/>
          </ac:spMkLst>
        </pc:spChg>
        <pc:spChg chg="mod">
          <ac:chgData name="Louise Aspinall" userId="eacc5060-8c80-4c8d-9162-1f5ba8b77383" providerId="ADAL" clId="{8DE9DB2B-777D-417B-87E7-675F6904AA07}" dt="2024-05-31T12:11:10.301" v="7"/>
          <ac:spMkLst>
            <pc:docMk/>
            <pc:sldMk cId="2674592726" sldId="296"/>
            <ac:spMk id="8" creationId="{8F390F46-D65C-D54C-3ABF-55E2953C853B}"/>
          </ac:spMkLst>
        </pc:spChg>
        <pc:spChg chg="mod">
          <ac:chgData name="Louise Aspinall" userId="eacc5060-8c80-4c8d-9162-1f5ba8b77383" providerId="ADAL" clId="{8DE9DB2B-777D-417B-87E7-675F6904AA07}" dt="2024-05-31T12:11:10.301" v="7"/>
          <ac:spMkLst>
            <pc:docMk/>
            <pc:sldMk cId="2674592726" sldId="296"/>
            <ac:spMk id="9" creationId="{54E90347-18C5-389A-46F0-15F8CAC799F5}"/>
          </ac:spMkLst>
        </pc:spChg>
        <pc:spChg chg="mod">
          <ac:chgData name="Louise Aspinall" userId="eacc5060-8c80-4c8d-9162-1f5ba8b77383" providerId="ADAL" clId="{8DE9DB2B-777D-417B-87E7-675F6904AA07}" dt="2024-05-31T12:11:10.301" v="7"/>
          <ac:spMkLst>
            <pc:docMk/>
            <pc:sldMk cId="2674592726" sldId="296"/>
            <ac:spMk id="26" creationId="{17CE72CE-ED8F-0FE2-745C-069F2E332B74}"/>
          </ac:spMkLst>
        </pc:spChg>
        <pc:spChg chg="mod">
          <ac:chgData name="Louise Aspinall" userId="eacc5060-8c80-4c8d-9162-1f5ba8b77383" providerId="ADAL" clId="{8DE9DB2B-777D-417B-87E7-675F6904AA07}" dt="2024-05-31T12:11:10.301" v="7"/>
          <ac:spMkLst>
            <pc:docMk/>
            <pc:sldMk cId="2674592726" sldId="296"/>
            <ac:spMk id="27" creationId="{CC3D4DB9-DC7C-BB63-A3B7-A399031B31FB}"/>
          </ac:spMkLst>
        </pc:spChg>
        <pc:spChg chg="mod">
          <ac:chgData name="Louise Aspinall" userId="eacc5060-8c80-4c8d-9162-1f5ba8b77383" providerId="ADAL" clId="{8DE9DB2B-777D-417B-87E7-675F6904AA07}" dt="2024-05-31T12:11:10.301" v="7"/>
          <ac:spMkLst>
            <pc:docMk/>
            <pc:sldMk cId="2674592726" sldId="296"/>
            <ac:spMk id="28" creationId="{FD375F8C-3320-7C2C-528A-D0EA9C0F524A}"/>
          </ac:spMkLst>
        </pc:spChg>
        <pc:spChg chg="mod">
          <ac:chgData name="Louise Aspinall" userId="eacc5060-8c80-4c8d-9162-1f5ba8b77383" providerId="ADAL" clId="{8DE9DB2B-777D-417B-87E7-675F6904AA07}" dt="2024-05-31T12:11:10.301" v="7"/>
          <ac:spMkLst>
            <pc:docMk/>
            <pc:sldMk cId="2674592726" sldId="296"/>
            <ac:spMk id="29" creationId="{3648D65D-F61D-5D76-EBFF-6BAE22F5E681}"/>
          </ac:spMkLst>
        </pc:spChg>
        <pc:spChg chg="mod">
          <ac:chgData name="Louise Aspinall" userId="eacc5060-8c80-4c8d-9162-1f5ba8b77383" providerId="ADAL" clId="{8DE9DB2B-777D-417B-87E7-675F6904AA07}" dt="2024-05-31T12:11:10.301" v="7"/>
          <ac:spMkLst>
            <pc:docMk/>
            <pc:sldMk cId="2674592726" sldId="296"/>
            <ac:spMk id="30" creationId="{C51BFD7D-48AF-6355-9B8C-4CD94945BB7E}"/>
          </ac:spMkLst>
        </pc:spChg>
        <pc:spChg chg="mod">
          <ac:chgData name="Louise Aspinall" userId="eacc5060-8c80-4c8d-9162-1f5ba8b77383" providerId="ADAL" clId="{8DE9DB2B-777D-417B-87E7-675F6904AA07}" dt="2024-05-31T12:11:10.301" v="7"/>
          <ac:spMkLst>
            <pc:docMk/>
            <pc:sldMk cId="2674592726" sldId="296"/>
            <ac:spMk id="31" creationId="{82E77118-9B04-9E73-198F-1EDF0ED66A0E}"/>
          </ac:spMkLst>
        </pc:spChg>
      </pc:sldChg>
    </pc:docChg>
  </pc:docChgLst>
  <pc:docChgLst>
    <pc:chgData name="Nicola Knight" userId="d22fca1a-f7bc-4574-85d5-30acdea513fe" providerId="ADAL" clId="{D4BC2B35-8505-4026-A252-AECC1838CB78}"/>
    <pc:docChg chg="modSld">
      <pc:chgData name="Nicola Knight" userId="d22fca1a-f7bc-4574-85d5-30acdea513fe" providerId="ADAL" clId="{D4BC2B35-8505-4026-A252-AECC1838CB78}" dt="2024-07-29T12:21:28.717" v="6" actId="20577"/>
      <pc:docMkLst>
        <pc:docMk/>
      </pc:docMkLst>
      <pc:sldChg chg="modSp">
        <pc:chgData name="Nicola Knight" userId="d22fca1a-f7bc-4574-85d5-30acdea513fe" providerId="ADAL" clId="{D4BC2B35-8505-4026-A252-AECC1838CB78}" dt="2024-07-29T12:21:28.717" v="6" actId="20577"/>
        <pc:sldMkLst>
          <pc:docMk/>
          <pc:sldMk cId="3195038857" sldId="273"/>
        </pc:sldMkLst>
        <pc:spChg chg="mod">
          <ac:chgData name="Nicola Knight" userId="d22fca1a-f7bc-4574-85d5-30acdea513fe" providerId="ADAL" clId="{D4BC2B35-8505-4026-A252-AECC1838CB78}" dt="2024-07-29T12:21:28.717" v="6" actId="20577"/>
          <ac:spMkLst>
            <pc:docMk/>
            <pc:sldMk cId="3195038857" sldId="273"/>
            <ac:spMk id="2" creationId="{A87E44CD-506D-A5C6-BC9C-B1F66FE079EB}"/>
          </ac:spMkLst>
        </pc:spChg>
      </pc:sldChg>
    </pc:docChg>
  </pc:docChgLst>
  <pc:docChgLst>
    <pc:chgData name="Nicola Knight" userId="d22fca1a-f7bc-4574-85d5-30acdea513fe" providerId="ADAL" clId="{A085DDBE-5256-43C0-966B-F7ABBA9A143C}"/>
    <pc:docChg chg="modSld">
      <pc:chgData name="Nicola Knight" userId="d22fca1a-f7bc-4574-85d5-30acdea513fe" providerId="ADAL" clId="{A085DDBE-5256-43C0-966B-F7ABBA9A143C}" dt="2024-06-27T11:42:16.647" v="273"/>
      <pc:docMkLst>
        <pc:docMk/>
      </pc:docMkLst>
      <pc:sldChg chg="modSp">
        <pc:chgData name="Nicola Knight" userId="d22fca1a-f7bc-4574-85d5-30acdea513fe" providerId="ADAL" clId="{A085DDBE-5256-43C0-966B-F7ABBA9A143C}" dt="2024-06-27T11:32:46.448" v="6" actId="20577"/>
        <pc:sldMkLst>
          <pc:docMk/>
          <pc:sldMk cId="223959963" sldId="271"/>
        </pc:sldMkLst>
        <pc:spChg chg="mod">
          <ac:chgData name="Nicola Knight" userId="d22fca1a-f7bc-4574-85d5-30acdea513fe" providerId="ADAL" clId="{A085DDBE-5256-43C0-966B-F7ABBA9A143C}" dt="2024-06-27T11:32:46.448" v="6" actId="20577"/>
          <ac:spMkLst>
            <pc:docMk/>
            <pc:sldMk cId="223959963" sldId="271"/>
            <ac:spMk id="4" creationId="{DF13EE0D-33EB-C6D8-7138-92C10EBAE650}"/>
          </ac:spMkLst>
        </pc:spChg>
      </pc:sldChg>
      <pc:sldChg chg="modSp">
        <pc:chgData name="Nicola Knight" userId="d22fca1a-f7bc-4574-85d5-30acdea513fe" providerId="ADAL" clId="{A085DDBE-5256-43C0-966B-F7ABBA9A143C}" dt="2024-06-27T11:32:58.723" v="10" actId="20577"/>
        <pc:sldMkLst>
          <pc:docMk/>
          <pc:sldMk cId="1687205557" sldId="272"/>
        </pc:sldMkLst>
        <pc:spChg chg="mod">
          <ac:chgData name="Nicola Knight" userId="d22fca1a-f7bc-4574-85d5-30acdea513fe" providerId="ADAL" clId="{A085DDBE-5256-43C0-966B-F7ABBA9A143C}" dt="2024-06-27T11:32:58.723" v="10" actId="20577"/>
          <ac:spMkLst>
            <pc:docMk/>
            <pc:sldMk cId="1687205557" sldId="272"/>
            <ac:spMk id="2" creationId="{A87E44CD-506D-A5C6-BC9C-B1F66FE079EB}"/>
          </ac:spMkLst>
        </pc:spChg>
      </pc:sldChg>
      <pc:sldChg chg="modSp mod">
        <pc:chgData name="Nicola Knight" userId="d22fca1a-f7bc-4574-85d5-30acdea513fe" providerId="ADAL" clId="{A085DDBE-5256-43C0-966B-F7ABBA9A143C}" dt="2024-06-27T11:33:41.406" v="13" actId="6549"/>
        <pc:sldMkLst>
          <pc:docMk/>
          <pc:sldMk cId="3195038857" sldId="273"/>
        </pc:sldMkLst>
        <pc:spChg chg="mod">
          <ac:chgData name="Nicola Knight" userId="d22fca1a-f7bc-4574-85d5-30acdea513fe" providerId="ADAL" clId="{A085DDBE-5256-43C0-966B-F7ABBA9A143C}" dt="2024-06-27T11:33:41.406" v="13" actId="6549"/>
          <ac:spMkLst>
            <pc:docMk/>
            <pc:sldMk cId="3195038857" sldId="273"/>
            <ac:spMk id="2" creationId="{A87E44CD-506D-A5C6-BC9C-B1F66FE079EB}"/>
          </ac:spMkLst>
        </pc:spChg>
      </pc:sldChg>
      <pc:sldChg chg="modSp">
        <pc:chgData name="Nicola Knight" userId="d22fca1a-f7bc-4574-85d5-30acdea513fe" providerId="ADAL" clId="{A085DDBE-5256-43C0-966B-F7ABBA9A143C}" dt="2024-06-27T11:33:54.841" v="14" actId="6549"/>
        <pc:sldMkLst>
          <pc:docMk/>
          <pc:sldMk cId="671166788" sldId="274"/>
        </pc:sldMkLst>
        <pc:spChg chg="mod">
          <ac:chgData name="Nicola Knight" userId="d22fca1a-f7bc-4574-85d5-30acdea513fe" providerId="ADAL" clId="{A085DDBE-5256-43C0-966B-F7ABBA9A143C}" dt="2024-06-27T11:33:54.841" v="14" actId="6549"/>
          <ac:spMkLst>
            <pc:docMk/>
            <pc:sldMk cId="671166788" sldId="274"/>
            <ac:spMk id="44" creationId="{A3A4D970-B82B-58F2-B51C-CFE130CBD89F}"/>
          </ac:spMkLst>
        </pc:spChg>
      </pc:sldChg>
      <pc:sldChg chg="modSp">
        <pc:chgData name="Nicola Knight" userId="d22fca1a-f7bc-4574-85d5-30acdea513fe" providerId="ADAL" clId="{A085DDBE-5256-43C0-966B-F7ABBA9A143C}" dt="2024-06-27T11:34:07.239" v="15" actId="20577"/>
        <pc:sldMkLst>
          <pc:docMk/>
          <pc:sldMk cId="2986620900" sldId="276"/>
        </pc:sldMkLst>
        <pc:spChg chg="mod">
          <ac:chgData name="Nicola Knight" userId="d22fca1a-f7bc-4574-85d5-30acdea513fe" providerId="ADAL" clId="{A085DDBE-5256-43C0-966B-F7ABBA9A143C}" dt="2024-06-27T11:34:07.239" v="15" actId="20577"/>
          <ac:spMkLst>
            <pc:docMk/>
            <pc:sldMk cId="2986620900" sldId="276"/>
            <ac:spMk id="3" creationId="{646A8394-3B4B-077B-2C68-7E808E477715}"/>
          </ac:spMkLst>
        </pc:spChg>
      </pc:sldChg>
      <pc:sldChg chg="modSp">
        <pc:chgData name="Nicola Knight" userId="d22fca1a-f7bc-4574-85d5-30acdea513fe" providerId="ADAL" clId="{A085DDBE-5256-43C0-966B-F7ABBA9A143C}" dt="2024-06-27T11:34:25.693" v="16" actId="6549"/>
        <pc:sldMkLst>
          <pc:docMk/>
          <pc:sldMk cId="2769731851" sldId="278"/>
        </pc:sldMkLst>
        <pc:spChg chg="mod">
          <ac:chgData name="Nicola Knight" userId="d22fca1a-f7bc-4574-85d5-30acdea513fe" providerId="ADAL" clId="{A085DDBE-5256-43C0-966B-F7ABBA9A143C}" dt="2024-06-27T11:34:25.693" v="16" actId="6549"/>
          <ac:spMkLst>
            <pc:docMk/>
            <pc:sldMk cId="2769731851" sldId="278"/>
            <ac:spMk id="3" creationId="{D684627F-49B6-E78E-6389-449285700703}"/>
          </ac:spMkLst>
        </pc:spChg>
      </pc:sldChg>
      <pc:sldChg chg="modSp">
        <pc:chgData name="Nicola Knight" userId="d22fca1a-f7bc-4574-85d5-30acdea513fe" providerId="ADAL" clId="{A085DDBE-5256-43C0-966B-F7ABBA9A143C}" dt="2024-06-27T11:36:08.179" v="125" actId="20577"/>
        <pc:sldMkLst>
          <pc:docMk/>
          <pc:sldMk cId="2430178899" sldId="280"/>
        </pc:sldMkLst>
        <pc:spChg chg="mod">
          <ac:chgData name="Nicola Knight" userId="d22fca1a-f7bc-4574-85d5-30acdea513fe" providerId="ADAL" clId="{A085DDBE-5256-43C0-966B-F7ABBA9A143C}" dt="2024-06-27T11:34:51.863" v="17" actId="20577"/>
          <ac:spMkLst>
            <pc:docMk/>
            <pc:sldMk cId="2430178899" sldId="280"/>
            <ac:spMk id="3" creationId="{633EEB3C-7407-9A0A-ED4B-D17153E49CC7}"/>
          </ac:spMkLst>
        </pc:spChg>
        <pc:spChg chg="mod">
          <ac:chgData name="Nicola Knight" userId="d22fca1a-f7bc-4574-85d5-30acdea513fe" providerId="ADAL" clId="{A085DDBE-5256-43C0-966B-F7ABBA9A143C}" dt="2024-06-27T11:36:08.179" v="125" actId="20577"/>
          <ac:spMkLst>
            <pc:docMk/>
            <pc:sldMk cId="2430178899" sldId="280"/>
            <ac:spMk id="8" creationId="{454DC987-BACE-AFC8-C0E8-470E3E8924CE}"/>
          </ac:spMkLst>
        </pc:spChg>
      </pc:sldChg>
      <pc:sldChg chg="modSp">
        <pc:chgData name="Nicola Knight" userId="d22fca1a-f7bc-4574-85d5-30acdea513fe" providerId="ADAL" clId="{A085DDBE-5256-43C0-966B-F7ABBA9A143C}" dt="2024-06-27T11:36:40.307" v="134" actId="33524"/>
        <pc:sldMkLst>
          <pc:docMk/>
          <pc:sldMk cId="377092864" sldId="281"/>
        </pc:sldMkLst>
        <pc:spChg chg="mod">
          <ac:chgData name="Nicola Knight" userId="d22fca1a-f7bc-4574-85d5-30acdea513fe" providerId="ADAL" clId="{A085DDBE-5256-43C0-966B-F7ABBA9A143C}" dt="2024-06-27T11:36:40.307" v="134" actId="33524"/>
          <ac:spMkLst>
            <pc:docMk/>
            <pc:sldMk cId="377092864" sldId="281"/>
            <ac:spMk id="8" creationId="{454DC987-BACE-AFC8-C0E8-470E3E8924CE}"/>
          </ac:spMkLst>
        </pc:spChg>
      </pc:sldChg>
      <pc:sldChg chg="modSp">
        <pc:chgData name="Nicola Knight" userId="d22fca1a-f7bc-4574-85d5-30acdea513fe" providerId="ADAL" clId="{A085DDBE-5256-43C0-966B-F7ABBA9A143C}" dt="2024-06-27T11:36:54.720" v="135" actId="6549"/>
        <pc:sldMkLst>
          <pc:docMk/>
          <pc:sldMk cId="3843837341" sldId="282"/>
        </pc:sldMkLst>
        <pc:spChg chg="mod">
          <ac:chgData name="Nicola Knight" userId="d22fca1a-f7bc-4574-85d5-30acdea513fe" providerId="ADAL" clId="{A085DDBE-5256-43C0-966B-F7ABBA9A143C}" dt="2024-06-27T11:36:54.720" v="135" actId="6549"/>
          <ac:spMkLst>
            <pc:docMk/>
            <pc:sldMk cId="3843837341" sldId="282"/>
            <ac:spMk id="8" creationId="{454DC987-BACE-AFC8-C0E8-470E3E8924CE}"/>
          </ac:spMkLst>
        </pc:spChg>
      </pc:sldChg>
      <pc:sldChg chg="modSp">
        <pc:chgData name="Nicola Knight" userId="d22fca1a-f7bc-4574-85d5-30acdea513fe" providerId="ADAL" clId="{A085DDBE-5256-43C0-966B-F7ABBA9A143C}" dt="2024-06-27T11:37:26.115" v="185" actId="6549"/>
        <pc:sldMkLst>
          <pc:docMk/>
          <pc:sldMk cId="2082618494" sldId="283"/>
        </pc:sldMkLst>
        <pc:spChg chg="mod">
          <ac:chgData name="Nicola Knight" userId="d22fca1a-f7bc-4574-85d5-30acdea513fe" providerId="ADAL" clId="{A085DDBE-5256-43C0-966B-F7ABBA9A143C}" dt="2024-06-27T11:37:26.115" v="185" actId="6549"/>
          <ac:spMkLst>
            <pc:docMk/>
            <pc:sldMk cId="2082618494" sldId="283"/>
            <ac:spMk id="8" creationId="{454DC987-BACE-AFC8-C0E8-470E3E8924CE}"/>
          </ac:spMkLst>
        </pc:spChg>
      </pc:sldChg>
      <pc:sldChg chg="modSp modAnim">
        <pc:chgData name="Nicola Knight" userId="d22fca1a-f7bc-4574-85d5-30acdea513fe" providerId="ADAL" clId="{A085DDBE-5256-43C0-966B-F7ABBA9A143C}" dt="2024-06-27T11:39:54.367" v="249" actId="33524"/>
        <pc:sldMkLst>
          <pc:docMk/>
          <pc:sldMk cId="3756614568" sldId="286"/>
        </pc:sldMkLst>
        <pc:spChg chg="mod">
          <ac:chgData name="Nicola Knight" userId="d22fca1a-f7bc-4574-85d5-30acdea513fe" providerId="ADAL" clId="{A085DDBE-5256-43C0-966B-F7ABBA9A143C}" dt="2024-06-27T11:39:54.367" v="249" actId="33524"/>
          <ac:spMkLst>
            <pc:docMk/>
            <pc:sldMk cId="3756614568" sldId="286"/>
            <ac:spMk id="25" creationId="{EDEA7E2E-AB8D-273B-4806-F91A317044FD}"/>
          </ac:spMkLst>
        </pc:spChg>
      </pc:sldChg>
      <pc:sldChg chg="modSp addCm">
        <pc:chgData name="Nicola Knight" userId="d22fca1a-f7bc-4574-85d5-30acdea513fe" providerId="ADAL" clId="{A085DDBE-5256-43C0-966B-F7ABBA9A143C}" dt="2024-06-27T11:42:16.647" v="273"/>
        <pc:sldMkLst>
          <pc:docMk/>
          <pc:sldMk cId="4140389688" sldId="294"/>
        </pc:sldMkLst>
        <pc:spChg chg="mod">
          <ac:chgData name="Nicola Knight" userId="d22fca1a-f7bc-4574-85d5-30acdea513fe" providerId="ADAL" clId="{A085DDBE-5256-43C0-966B-F7ABBA9A143C}" dt="2024-06-27T11:41:37.526" v="272" actId="113"/>
          <ac:spMkLst>
            <pc:docMk/>
            <pc:sldMk cId="4140389688" sldId="294"/>
            <ac:spMk id="13" creationId="{A13ACAD0-2E07-9F17-E948-25CAC81CC654}"/>
          </ac:spMkLst>
        </pc:spChg>
        <pc:extLst>
          <p:ext xmlns:p="http://schemas.openxmlformats.org/presentationml/2006/main" uri="{D6D511B9-2390-475A-947B-AFAB55BFBCF1}">
            <pc226:cmChg xmlns:pc226="http://schemas.microsoft.com/office/powerpoint/2022/06/main/command" chg="add">
              <pc226:chgData name="Nicola Knight" userId="d22fca1a-f7bc-4574-85d5-30acdea513fe" providerId="ADAL" clId="{A085DDBE-5256-43C0-966B-F7ABBA9A143C}" dt="2024-06-27T11:42:16.647" v="273"/>
              <pc2:cmMkLst xmlns:pc2="http://schemas.microsoft.com/office/powerpoint/2019/9/main/command">
                <pc:docMk/>
                <pc:sldMk cId="4140389688" sldId="294"/>
                <pc2:cmMk id="{1A1E95F2-8E96-40B1-B3E4-6F7529FCA21B}"/>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5428F-3D33-4F43-A817-24050F0A11AB}"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56B12-12DC-48C3-AAFF-412194CEA30A}" type="slidenum">
              <a:rPr lang="en-GB" smtClean="0"/>
              <a:t>‹#›</a:t>
            </a:fld>
            <a:endParaRPr lang="en-GB"/>
          </a:p>
        </p:txBody>
      </p:sp>
    </p:spTree>
    <p:extLst>
      <p:ext uri="{BB962C8B-B14F-4D97-AF65-F5344CB8AC3E}">
        <p14:creationId xmlns:p14="http://schemas.microsoft.com/office/powerpoint/2010/main" val="163683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9376-9094-050B-35AD-4C0C332107FC}"/>
              </a:ext>
            </a:extLst>
          </p:cNvPr>
          <p:cNvSpPr>
            <a:spLocks noGrp="1"/>
          </p:cNvSpPr>
          <p:nvPr>
            <p:ph type="ctrTitle" hasCustomPrompt="1"/>
          </p:nvPr>
        </p:nvSpPr>
        <p:spPr>
          <a:xfrm>
            <a:off x="2349500" y="1122363"/>
            <a:ext cx="8450263" cy="2387600"/>
          </a:xfrm>
        </p:spPr>
        <p:txBody>
          <a:bodyPr anchor="b"/>
          <a:lstStyle>
            <a:lvl1pPr algn="l">
              <a:defRPr sz="6000">
                <a:solidFill>
                  <a:schemeClr val="accent1"/>
                </a:solidFill>
              </a:defRPr>
            </a:lvl1pPr>
          </a:lstStyle>
          <a:p>
            <a:r>
              <a:rPr lang="en-US" dirty="0"/>
              <a:t>Add presentation </a:t>
            </a:r>
            <a:br>
              <a:rPr lang="en-US" dirty="0"/>
            </a:br>
            <a:r>
              <a:rPr lang="en-US" dirty="0"/>
              <a:t>main title here</a:t>
            </a:r>
            <a:endParaRPr lang="en-GB" dirty="0"/>
          </a:p>
        </p:txBody>
      </p:sp>
      <p:sp>
        <p:nvSpPr>
          <p:cNvPr id="3" name="Subtitle 2">
            <a:extLst>
              <a:ext uri="{FF2B5EF4-FFF2-40B4-BE49-F238E27FC236}">
                <a16:creationId xmlns:a16="http://schemas.microsoft.com/office/drawing/2014/main" id="{420F12F2-339E-1E06-AA08-8DD3B471A8C2}"/>
              </a:ext>
            </a:extLst>
          </p:cNvPr>
          <p:cNvSpPr>
            <a:spLocks noGrp="1"/>
          </p:cNvSpPr>
          <p:nvPr>
            <p:ph type="subTitle" idx="1" hasCustomPrompt="1"/>
          </p:nvPr>
        </p:nvSpPr>
        <p:spPr>
          <a:xfrm>
            <a:off x="2349501" y="3677878"/>
            <a:ext cx="6530974" cy="66806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presentation subtitle here</a:t>
            </a:r>
            <a:endParaRPr lang="en-GB" dirty="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5707659-7708-CB59-AC85-3F8FBDF77CAA}"/>
              </a:ext>
            </a:extLst>
          </p:cNvPr>
          <p:cNvPicPr>
            <a:picLocks noChangeAspect="1"/>
          </p:cNvPicPr>
          <p:nvPr userDrawn="1">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flipH="1">
            <a:off x="9061449" y="3132064"/>
            <a:ext cx="4425949" cy="3400125"/>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829A0AF2-6D16-F6BF-D800-5800481548BD}"/>
              </a:ext>
            </a:extLst>
          </p:cNvPr>
          <p:cNvPicPr>
            <a:picLocks noChangeAspect="1"/>
          </p:cNvPicPr>
          <p:nvPr userDrawn="1">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592341" y="431800"/>
            <a:ext cx="4760866" cy="5056191"/>
          </a:xfrm>
          <a:prstGeom prst="rect">
            <a:avLst/>
          </a:prstGeom>
        </p:spPr>
      </p:pic>
      <p:sp>
        <p:nvSpPr>
          <p:cNvPr id="18" name="Text Placeholder 17">
            <a:extLst>
              <a:ext uri="{FF2B5EF4-FFF2-40B4-BE49-F238E27FC236}">
                <a16:creationId xmlns:a16="http://schemas.microsoft.com/office/drawing/2014/main" id="{DE23B23B-4AD9-79E9-F0B1-79F990512154}"/>
              </a:ext>
            </a:extLst>
          </p:cNvPr>
          <p:cNvSpPr>
            <a:spLocks noGrp="1"/>
          </p:cNvSpPr>
          <p:nvPr>
            <p:ph type="body" sz="quarter" idx="10" hasCustomPrompt="1"/>
          </p:nvPr>
        </p:nvSpPr>
        <p:spPr>
          <a:xfrm>
            <a:off x="2349500" y="4513861"/>
            <a:ext cx="6530975" cy="629275"/>
          </a:xfrm>
        </p:spPr>
        <p:txBody>
          <a:bodyPr vert="horz" lIns="0" tIns="0" rIns="0" bIns="0" rtlCol="0">
            <a:noAutofit/>
          </a:bodyPr>
          <a:lstStyle>
            <a:lvl1pPr marL="0" indent="0">
              <a:buNone/>
              <a:defRPr lang="en-US" sz="1800" smtClean="0">
                <a:solidFill>
                  <a:schemeClr val="tx2"/>
                </a:solidFill>
              </a:defRPr>
            </a:lvl1pPr>
            <a:lvl2pPr>
              <a:defRPr lang="en-US" sz="2000" smtClean="0"/>
            </a:lvl2pPr>
            <a:lvl3pPr>
              <a:defRPr lang="en-US" sz="1800" smtClean="0"/>
            </a:lvl3pPr>
            <a:lvl4pPr>
              <a:defRPr lang="en-US" sz="1600" smtClean="0"/>
            </a:lvl4pPr>
            <a:lvl5pPr>
              <a:defRPr lang="en-GB" sz="1600"/>
            </a:lvl5pPr>
          </a:lstStyle>
          <a:p>
            <a:pPr marL="228600" lvl="0" indent="-228600"/>
            <a:r>
              <a:rPr lang="en-US" dirty="0"/>
              <a:t>Add speaker(s) name here, if needed</a:t>
            </a:r>
          </a:p>
        </p:txBody>
      </p:sp>
    </p:spTree>
    <p:extLst>
      <p:ext uri="{BB962C8B-B14F-4D97-AF65-F5344CB8AC3E}">
        <p14:creationId xmlns:p14="http://schemas.microsoft.com/office/powerpoint/2010/main" val="20854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2"/>
        </a:solidFill>
        <a:effectLst/>
      </p:bgPr>
    </p:bg>
    <p:spTree>
      <p:nvGrpSpPr>
        <p:cNvPr id="1" name=""/>
        <p:cNvGrpSpPr/>
        <p:nvPr/>
      </p:nvGrpSpPr>
      <p:grpSpPr>
        <a:xfrm>
          <a:off x="0" y="0"/>
          <a:ext cx="0" cy="0"/>
          <a:chOff x="0" y="0"/>
          <a:chExt cx="0" cy="0"/>
        </a:xfrm>
      </p:grpSpPr>
      <p:pic>
        <p:nvPicPr>
          <p:cNvPr id="9" name="Picture 8" descr="A black background with a black square&#10;&#10;Description automatically generated with medium confidence">
            <a:extLst>
              <a:ext uri="{FF2B5EF4-FFF2-40B4-BE49-F238E27FC236}">
                <a16:creationId xmlns:a16="http://schemas.microsoft.com/office/drawing/2014/main" id="{EC70F06A-92F4-8B2C-EDAD-039E8BADE7E6}"/>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flipH="1">
            <a:off x="6008428" y="296779"/>
            <a:ext cx="5898545" cy="6264442"/>
          </a:xfrm>
          <a:prstGeom prst="rect">
            <a:avLst/>
          </a:prstGeom>
        </p:spPr>
      </p:pic>
      <p:sp>
        <p:nvSpPr>
          <p:cNvPr id="11" name="TextBox 10">
            <a:extLst>
              <a:ext uri="{FF2B5EF4-FFF2-40B4-BE49-F238E27FC236}">
                <a16:creationId xmlns:a16="http://schemas.microsoft.com/office/drawing/2014/main" id="{5D368D3D-783C-EE6B-901C-0035E98E88B5}"/>
              </a:ext>
            </a:extLst>
          </p:cNvPr>
          <p:cNvSpPr txBox="1"/>
          <p:nvPr userDrawn="1"/>
        </p:nvSpPr>
        <p:spPr>
          <a:xfrm>
            <a:off x="431800" y="2967335"/>
            <a:ext cx="5450280" cy="923330"/>
          </a:xfrm>
          <a:prstGeom prst="rect">
            <a:avLst/>
          </a:prstGeom>
        </p:spPr>
        <p:txBody>
          <a:bodyPr vert="horz" wrap="square" lIns="0" tIns="0" rIns="0" bIns="0" rtlCol="0" anchor="ctr">
            <a:spAutoFit/>
          </a:bodyPr>
          <a:lstStyle>
            <a:lvl1pPr algn="ctr">
              <a:lnSpc>
                <a:spcPct val="100000"/>
              </a:lnSpc>
              <a:spcBef>
                <a:spcPct val="0"/>
              </a:spcBef>
              <a:buNone/>
              <a:defRPr sz="6000">
                <a:solidFill>
                  <a:schemeClr val="accent1"/>
                </a:solidFill>
                <a:latin typeface="+mj-lt"/>
                <a:ea typeface="+mj-ea"/>
                <a:cs typeface="+mj-cs"/>
              </a:defRPr>
            </a:lvl1pPr>
          </a:lstStyle>
          <a:p>
            <a:pPr lvl="0" algn="l"/>
            <a:r>
              <a:rPr lang="en-GB" dirty="0"/>
              <a:t>Thank you!</a:t>
            </a:r>
          </a:p>
        </p:txBody>
      </p:sp>
    </p:spTree>
    <p:extLst>
      <p:ext uri="{BB962C8B-B14F-4D97-AF65-F5344CB8AC3E}">
        <p14:creationId xmlns:p14="http://schemas.microsoft.com/office/powerpoint/2010/main" val="36572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600DBF-A89D-7962-2D12-FFCF86DBDD44}"/>
              </a:ext>
            </a:extLst>
          </p:cNvPr>
          <p:cNvSpPr>
            <a:spLocks noGrp="1"/>
          </p:cNvSpPr>
          <p:nvPr>
            <p:ph idx="1"/>
          </p:nvPr>
        </p:nvSpPr>
        <p:spPr>
          <a:xfrm>
            <a:off x="431799" y="1460500"/>
            <a:ext cx="11326814"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472820-2A37-3727-6BCD-8672BF7BAA70}"/>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5" name="Footer Placeholder 4">
            <a:extLst>
              <a:ext uri="{FF2B5EF4-FFF2-40B4-BE49-F238E27FC236}">
                <a16:creationId xmlns:a16="http://schemas.microsoft.com/office/drawing/2014/main" id="{59B53C1E-2C54-CDD6-31C4-8FA1E52769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017E35-97B9-A5CC-62ED-BA20C03974A6}"/>
              </a:ext>
            </a:extLst>
          </p:cNvPr>
          <p:cNvSpPr>
            <a:spLocks noGrp="1"/>
          </p:cNvSpPr>
          <p:nvPr>
            <p:ph type="sldNum" sz="quarter" idx="12"/>
          </p:nvPr>
        </p:nvSpPr>
        <p:spPr/>
        <p:txBody>
          <a:bodyPr/>
          <a:lstStyle/>
          <a:p>
            <a:fld id="{8223961E-8E25-4BEB-A1E7-A335D06D8AD4}" type="slidenum">
              <a:rPr lang="en-GB" smtClean="0"/>
              <a:t>‹#›</a:t>
            </a:fld>
            <a:endParaRPr lang="en-GB"/>
          </a:p>
        </p:txBody>
      </p:sp>
      <p:sp>
        <p:nvSpPr>
          <p:cNvPr id="7" name="Title Placeholder 1">
            <a:extLst>
              <a:ext uri="{FF2B5EF4-FFF2-40B4-BE49-F238E27FC236}">
                <a16:creationId xmlns:a16="http://schemas.microsoft.com/office/drawing/2014/main" id="{B50BA676-E4B7-40AC-A61A-316A738DFC98}"/>
              </a:ext>
            </a:extLst>
          </p:cNvPr>
          <p:cNvSpPr>
            <a:spLocks noGrp="1"/>
          </p:cNvSpPr>
          <p:nvPr>
            <p:ph type="title"/>
          </p:nvPr>
        </p:nvSpPr>
        <p:spPr>
          <a:xfrm>
            <a:off x="431799" y="431800"/>
            <a:ext cx="9899870" cy="847725"/>
          </a:xfrm>
          <a:prstGeom prst="rect">
            <a:avLst/>
          </a:prstGeom>
        </p:spPr>
        <p:txBody>
          <a:bodyPr vert="horz" lIns="0" tIns="0" rIns="0" bIns="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40454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0208-9C90-86FA-CEC3-31DAD674FE5F}"/>
              </a:ext>
            </a:extLst>
          </p:cNvPr>
          <p:cNvSpPr>
            <a:spLocks noGrp="1"/>
          </p:cNvSpPr>
          <p:nvPr>
            <p:ph type="title" hasCustomPrompt="1"/>
          </p:nvPr>
        </p:nvSpPr>
        <p:spPr>
          <a:xfrm>
            <a:off x="431800" y="2505671"/>
            <a:ext cx="7491413" cy="1846659"/>
          </a:xfrm>
        </p:spPr>
        <p:txBody>
          <a:bodyPr vert="horz" wrap="square" lIns="0" tIns="0" rIns="0" bIns="0" rtlCol="0" anchor="ctr">
            <a:spAutoFit/>
          </a:bodyPr>
          <a:lstStyle>
            <a:lvl1pPr>
              <a:defRPr lang="en-GB" sz="6000" dirty="0">
                <a:solidFill>
                  <a:schemeClr val="accent1"/>
                </a:solidFill>
              </a:defRPr>
            </a:lvl1pPr>
          </a:lstStyle>
          <a:p>
            <a:pPr marL="0" lvl="0"/>
            <a:r>
              <a:rPr lang="en-US" dirty="0"/>
              <a:t>Add section </a:t>
            </a:r>
            <a:br>
              <a:rPr lang="en-US" dirty="0"/>
            </a:br>
            <a:r>
              <a:rPr lang="en-US" dirty="0"/>
              <a:t>heading here</a:t>
            </a:r>
            <a:endParaRPr lang="en-GB" dirty="0"/>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E8CB6787-AEA2-AB14-3243-ECEEC568C70B}"/>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flipH="1">
            <a:off x="8120063" y="1339776"/>
            <a:ext cx="5986347" cy="4598862"/>
          </a:xfrm>
          <a:prstGeom prst="rect">
            <a:avLst/>
          </a:prstGeom>
        </p:spPr>
      </p:pic>
    </p:spTree>
    <p:extLst>
      <p:ext uri="{BB962C8B-B14F-4D97-AF65-F5344CB8AC3E}">
        <p14:creationId xmlns:p14="http://schemas.microsoft.com/office/powerpoint/2010/main" val="149405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A761-D552-A8D8-4BE9-791603DB54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45A4A-E6BE-F09A-34E4-228668620A0C}"/>
              </a:ext>
            </a:extLst>
          </p:cNvPr>
          <p:cNvSpPr>
            <a:spLocks noGrp="1"/>
          </p:cNvSpPr>
          <p:nvPr>
            <p:ph sz="half" idx="1"/>
          </p:nvPr>
        </p:nvSpPr>
        <p:spPr>
          <a:xfrm>
            <a:off x="431800" y="1460501"/>
            <a:ext cx="5559426"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12B075-7868-51D9-3F59-C086CF4CC2E2}"/>
              </a:ext>
            </a:extLst>
          </p:cNvPr>
          <p:cNvSpPr>
            <a:spLocks noGrp="1"/>
          </p:cNvSpPr>
          <p:nvPr>
            <p:ph sz="half" idx="2"/>
          </p:nvPr>
        </p:nvSpPr>
        <p:spPr>
          <a:xfrm>
            <a:off x="6200774" y="1460501"/>
            <a:ext cx="5559426" cy="4344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536FB8E5-C95F-3FB5-D940-66785E2A0DB2}"/>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6" name="Footer Placeholder 5">
            <a:extLst>
              <a:ext uri="{FF2B5EF4-FFF2-40B4-BE49-F238E27FC236}">
                <a16:creationId xmlns:a16="http://schemas.microsoft.com/office/drawing/2014/main" id="{38E30BCC-CCC2-1D68-4835-0DA3067AEC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BA6632-CBC0-E7B8-E791-88E5CD27FB22}"/>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87332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5FF823-4E19-F01E-5D56-6191CD24C974}"/>
              </a:ext>
            </a:extLst>
          </p:cNvPr>
          <p:cNvSpPr>
            <a:spLocks noGrp="1"/>
          </p:cNvSpPr>
          <p:nvPr>
            <p:ph type="body" idx="1"/>
          </p:nvPr>
        </p:nvSpPr>
        <p:spPr>
          <a:xfrm>
            <a:off x="431800" y="1480344"/>
            <a:ext cx="5565775"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B5E65A7-4998-D111-52FE-4AD0E613FE2E}"/>
              </a:ext>
            </a:extLst>
          </p:cNvPr>
          <p:cNvSpPr>
            <a:spLocks noGrp="1"/>
          </p:cNvSpPr>
          <p:nvPr>
            <p:ph sz="half" idx="2"/>
          </p:nvPr>
        </p:nvSpPr>
        <p:spPr>
          <a:xfrm>
            <a:off x="431800" y="2505075"/>
            <a:ext cx="5565775" cy="33004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C065355-47CA-E97F-1CF3-0BEA0AC5E9BD}"/>
              </a:ext>
            </a:extLst>
          </p:cNvPr>
          <p:cNvSpPr>
            <a:spLocks noGrp="1"/>
          </p:cNvSpPr>
          <p:nvPr>
            <p:ph type="body" sz="quarter" idx="3"/>
          </p:nvPr>
        </p:nvSpPr>
        <p:spPr>
          <a:xfrm>
            <a:off x="6184900" y="1460499"/>
            <a:ext cx="5575300" cy="84931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F21D8F-883B-DEC9-3A39-B09B32F75F2B}"/>
              </a:ext>
            </a:extLst>
          </p:cNvPr>
          <p:cNvSpPr>
            <a:spLocks noGrp="1"/>
          </p:cNvSpPr>
          <p:nvPr>
            <p:ph sz="quarter" idx="4"/>
          </p:nvPr>
        </p:nvSpPr>
        <p:spPr>
          <a:xfrm>
            <a:off x="6194425" y="2505075"/>
            <a:ext cx="5565775" cy="33004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D0D69A03-76EB-0C53-73B6-420BC06417CA}"/>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8" name="Footer Placeholder 7">
            <a:extLst>
              <a:ext uri="{FF2B5EF4-FFF2-40B4-BE49-F238E27FC236}">
                <a16:creationId xmlns:a16="http://schemas.microsoft.com/office/drawing/2014/main" id="{29C2D966-58B3-8EF1-74B0-8E0D33797C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73E453-29AD-C775-A0E9-9F357CEF7DD3}"/>
              </a:ext>
            </a:extLst>
          </p:cNvPr>
          <p:cNvSpPr>
            <a:spLocks noGrp="1"/>
          </p:cNvSpPr>
          <p:nvPr>
            <p:ph type="sldNum" sz="quarter" idx="12"/>
          </p:nvPr>
        </p:nvSpPr>
        <p:spPr/>
        <p:txBody>
          <a:bodyPr/>
          <a:lstStyle/>
          <a:p>
            <a:fld id="{8223961E-8E25-4BEB-A1E7-A335D06D8AD4}" type="slidenum">
              <a:rPr lang="en-GB" smtClean="0"/>
              <a:t>‹#›</a:t>
            </a:fld>
            <a:endParaRPr lang="en-GB"/>
          </a:p>
        </p:txBody>
      </p:sp>
      <p:sp>
        <p:nvSpPr>
          <p:cNvPr id="10" name="Title 1">
            <a:extLst>
              <a:ext uri="{FF2B5EF4-FFF2-40B4-BE49-F238E27FC236}">
                <a16:creationId xmlns:a16="http://schemas.microsoft.com/office/drawing/2014/main" id="{574AC227-646E-8179-DEF7-642E484CD6D9}"/>
              </a:ext>
            </a:extLst>
          </p:cNvPr>
          <p:cNvSpPr>
            <a:spLocks noGrp="1"/>
          </p:cNvSpPr>
          <p:nvPr>
            <p:ph type="title"/>
          </p:nvPr>
        </p:nvSpPr>
        <p:spPr>
          <a:xfrm>
            <a:off x="431799" y="431800"/>
            <a:ext cx="9899870" cy="847725"/>
          </a:xfrm>
        </p:spPr>
        <p:txBody>
          <a:bodyPr/>
          <a:lstStyle/>
          <a:p>
            <a:r>
              <a:rPr lang="en-US"/>
              <a:t>Click to edit Master title style</a:t>
            </a:r>
            <a:endParaRPr lang="en-GB"/>
          </a:p>
        </p:txBody>
      </p:sp>
    </p:spTree>
    <p:extLst>
      <p:ext uri="{BB962C8B-B14F-4D97-AF65-F5344CB8AC3E}">
        <p14:creationId xmlns:p14="http://schemas.microsoft.com/office/powerpoint/2010/main" val="38437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A31CB-037F-53D8-2725-31D5E80FB0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2EDECA-117E-E4FF-82B6-F76F7ABA4092}"/>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a:p>
        </p:txBody>
      </p:sp>
      <p:sp>
        <p:nvSpPr>
          <p:cNvPr id="4" name="Footer Placeholder 3">
            <a:extLst>
              <a:ext uri="{FF2B5EF4-FFF2-40B4-BE49-F238E27FC236}">
                <a16:creationId xmlns:a16="http://schemas.microsoft.com/office/drawing/2014/main" id="{15370C79-4C5C-1D26-8719-BD30268E8F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0A772E-CE02-327A-9DED-20588093B413}"/>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357406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519AC-7AED-2020-E17A-F2B8F40DE1EC}"/>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a:p>
        </p:txBody>
      </p:sp>
      <p:sp>
        <p:nvSpPr>
          <p:cNvPr id="3" name="Footer Placeholder 2">
            <a:extLst>
              <a:ext uri="{FF2B5EF4-FFF2-40B4-BE49-F238E27FC236}">
                <a16:creationId xmlns:a16="http://schemas.microsoft.com/office/drawing/2014/main" id="{A07D2BAE-7C93-4D37-A7DE-20840411C2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AE225D-7DB9-83E3-0932-E055560FB524}"/>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26868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4712-9220-6207-8BB2-D291AA1E50AE}"/>
              </a:ext>
            </a:extLst>
          </p:cNvPr>
          <p:cNvSpPr>
            <a:spLocks noGrp="1"/>
          </p:cNvSpPr>
          <p:nvPr>
            <p:ph type="title"/>
          </p:nvPr>
        </p:nvSpPr>
        <p:spPr>
          <a:xfrm>
            <a:off x="431800" y="431800"/>
            <a:ext cx="3656013" cy="1362075"/>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24A7E62-F043-7D4F-5FAE-3D4CD94337E8}"/>
              </a:ext>
            </a:extLst>
          </p:cNvPr>
          <p:cNvSpPr>
            <a:spLocks noGrp="1"/>
          </p:cNvSpPr>
          <p:nvPr>
            <p:ph idx="1"/>
          </p:nvPr>
        </p:nvSpPr>
        <p:spPr>
          <a:xfrm>
            <a:off x="4267199" y="431801"/>
            <a:ext cx="7492999"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C5F208-4D86-6386-F216-3CC6A20C2A8D}"/>
              </a:ext>
            </a:extLst>
          </p:cNvPr>
          <p:cNvSpPr>
            <a:spLocks noGrp="1"/>
          </p:cNvSpPr>
          <p:nvPr>
            <p:ph type="body" sz="half" idx="2"/>
          </p:nvPr>
        </p:nvSpPr>
        <p:spPr>
          <a:xfrm>
            <a:off x="431801" y="1986456"/>
            <a:ext cx="3656012" cy="38190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92B6A-1F65-C1BB-66DC-1B28E5F37557}"/>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6" name="Footer Placeholder 5">
            <a:extLst>
              <a:ext uri="{FF2B5EF4-FFF2-40B4-BE49-F238E27FC236}">
                <a16:creationId xmlns:a16="http://schemas.microsoft.com/office/drawing/2014/main" id="{02D956FC-D90B-0658-5C92-2F95657DA1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A3721C-3472-1AF2-292C-5DB9AC86EC43}"/>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250710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81D8E62-C21F-424A-F350-B37ED0E1979E}"/>
              </a:ext>
            </a:extLst>
          </p:cNvPr>
          <p:cNvSpPr>
            <a:spLocks noGrp="1"/>
          </p:cNvSpPr>
          <p:nvPr>
            <p:ph type="pic" idx="1"/>
          </p:nvPr>
        </p:nvSpPr>
        <p:spPr>
          <a:xfrm>
            <a:off x="4267199" y="431801"/>
            <a:ext cx="7492999" cy="537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48ED76D-C616-246A-FD4C-A7309DCBCF6E}"/>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a:p>
        </p:txBody>
      </p:sp>
      <p:sp>
        <p:nvSpPr>
          <p:cNvPr id="6" name="Footer Placeholder 5">
            <a:extLst>
              <a:ext uri="{FF2B5EF4-FFF2-40B4-BE49-F238E27FC236}">
                <a16:creationId xmlns:a16="http://schemas.microsoft.com/office/drawing/2014/main" id="{139273EE-3202-C219-6B5F-C1A20C94F5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6AE639-421C-D42B-E243-87D8AB01DE39}"/>
              </a:ext>
            </a:extLst>
          </p:cNvPr>
          <p:cNvSpPr>
            <a:spLocks noGrp="1"/>
          </p:cNvSpPr>
          <p:nvPr>
            <p:ph type="sldNum" sz="quarter" idx="12"/>
          </p:nvPr>
        </p:nvSpPr>
        <p:spPr/>
        <p:txBody>
          <a:bodyPr/>
          <a:lstStyle/>
          <a:p>
            <a:fld id="{8223961E-8E25-4BEB-A1E7-A335D06D8AD4}" type="slidenum">
              <a:rPr lang="en-GB" smtClean="0"/>
              <a:t>‹#›</a:t>
            </a:fld>
            <a:endParaRPr lang="en-GB"/>
          </a:p>
        </p:txBody>
      </p:sp>
      <p:sp>
        <p:nvSpPr>
          <p:cNvPr id="8" name="Title 1">
            <a:extLst>
              <a:ext uri="{FF2B5EF4-FFF2-40B4-BE49-F238E27FC236}">
                <a16:creationId xmlns:a16="http://schemas.microsoft.com/office/drawing/2014/main" id="{D1B3ADC9-1929-735A-48DC-F6C57B4FB134}"/>
              </a:ext>
            </a:extLst>
          </p:cNvPr>
          <p:cNvSpPr>
            <a:spLocks noGrp="1"/>
          </p:cNvSpPr>
          <p:nvPr>
            <p:ph type="title"/>
          </p:nvPr>
        </p:nvSpPr>
        <p:spPr>
          <a:xfrm>
            <a:off x="431800" y="431800"/>
            <a:ext cx="3656013" cy="1362075"/>
          </a:xfrm>
        </p:spPr>
        <p:txBody>
          <a:bodyPr anchor="b"/>
          <a:lstStyle>
            <a:lvl1pPr>
              <a:defRPr sz="3200"/>
            </a:lvl1pPr>
          </a:lstStyle>
          <a:p>
            <a:r>
              <a:rPr lang="en-US" dirty="0"/>
              <a:t>Click to edit Master title style</a:t>
            </a:r>
            <a:endParaRPr lang="en-GB" dirty="0"/>
          </a:p>
        </p:txBody>
      </p:sp>
      <p:sp>
        <p:nvSpPr>
          <p:cNvPr id="9" name="Text Placeholder 3">
            <a:extLst>
              <a:ext uri="{FF2B5EF4-FFF2-40B4-BE49-F238E27FC236}">
                <a16:creationId xmlns:a16="http://schemas.microsoft.com/office/drawing/2014/main" id="{32D65AE7-DEBD-3877-01A3-4B68D2668988}"/>
              </a:ext>
            </a:extLst>
          </p:cNvPr>
          <p:cNvSpPr>
            <a:spLocks noGrp="1"/>
          </p:cNvSpPr>
          <p:nvPr>
            <p:ph type="body" sz="half" idx="2"/>
          </p:nvPr>
        </p:nvSpPr>
        <p:spPr>
          <a:xfrm>
            <a:off x="431801" y="1986456"/>
            <a:ext cx="3656012" cy="38190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2367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9D67C-7252-E05D-1497-78E5816E9607}"/>
              </a:ext>
            </a:extLst>
          </p:cNvPr>
          <p:cNvSpPr>
            <a:spLocks noGrp="1"/>
          </p:cNvSpPr>
          <p:nvPr>
            <p:ph type="title"/>
          </p:nvPr>
        </p:nvSpPr>
        <p:spPr>
          <a:xfrm>
            <a:off x="431799" y="431800"/>
            <a:ext cx="9899870" cy="847725"/>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5C3126F-8D00-38EB-5CA7-7317F7B8E31E}"/>
              </a:ext>
            </a:extLst>
          </p:cNvPr>
          <p:cNvSpPr>
            <a:spLocks noGrp="1"/>
          </p:cNvSpPr>
          <p:nvPr>
            <p:ph type="body" idx="1"/>
          </p:nvPr>
        </p:nvSpPr>
        <p:spPr>
          <a:xfrm>
            <a:off x="431799" y="1460500"/>
            <a:ext cx="11326814" cy="434162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88A4D22-931C-E182-EDED-F3EAC3416D5F}"/>
              </a:ext>
            </a:extLst>
          </p:cNvPr>
          <p:cNvSpPr>
            <a:spLocks noGrp="1"/>
          </p:cNvSpPr>
          <p:nvPr>
            <p:ph type="ftr" sz="quarter" idx="3"/>
          </p:nvPr>
        </p:nvSpPr>
        <p:spPr>
          <a:xfrm>
            <a:off x="431799" y="6176963"/>
            <a:ext cx="9409113" cy="508743"/>
          </a:xfrm>
          <a:prstGeom prst="rect">
            <a:avLst/>
          </a:prstGeom>
        </p:spPr>
        <p:txBody>
          <a:bodyPr vert="horz" wrap="square" lIns="0" tIns="0" rIns="0" bIns="0" rtlCol="0" anchor="b">
            <a:noAutofit/>
          </a:bodyPr>
          <a:lstStyle>
            <a:lvl1pPr algn="l">
              <a:defRPr lang="en-GB" sz="1000" dirty="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BA0D2138-CF97-B4EC-B832-019F1A5FCE4F}"/>
              </a:ext>
            </a:extLst>
          </p:cNvPr>
          <p:cNvSpPr>
            <a:spLocks noGrp="1"/>
          </p:cNvSpPr>
          <p:nvPr>
            <p:ph type="sldNum" sz="quarter" idx="4"/>
          </p:nvPr>
        </p:nvSpPr>
        <p:spPr>
          <a:xfrm>
            <a:off x="10981531" y="6531818"/>
            <a:ext cx="778669" cy="153888"/>
          </a:xfrm>
          <a:prstGeom prst="rect">
            <a:avLst/>
          </a:prstGeom>
        </p:spPr>
        <p:txBody>
          <a:bodyPr vert="horz" wrap="square" lIns="0" tIns="0" rIns="0" bIns="0" rtlCol="0" anchor="ctr">
            <a:spAutoFit/>
          </a:bodyPr>
          <a:lstStyle>
            <a:lvl1pPr algn="r">
              <a:defRPr sz="1000">
                <a:solidFill>
                  <a:schemeClr val="tx1">
                    <a:tint val="82000"/>
                  </a:schemeClr>
                </a:solidFill>
              </a:defRPr>
            </a:lvl1pPr>
          </a:lstStyle>
          <a:p>
            <a:fld id="{8223961E-8E25-4BEB-A1E7-A335D06D8AD4}" type="slidenum">
              <a:rPr lang="en-GB" smtClean="0"/>
              <a:pPr/>
              <a:t>‹#›</a:t>
            </a:fld>
            <a:endParaRPr lang="en-GB" dirty="0"/>
          </a:p>
        </p:txBody>
      </p:sp>
      <p:sp>
        <p:nvSpPr>
          <p:cNvPr id="7" name="Date Placeholder 6">
            <a:extLst>
              <a:ext uri="{FF2B5EF4-FFF2-40B4-BE49-F238E27FC236}">
                <a16:creationId xmlns:a16="http://schemas.microsoft.com/office/drawing/2014/main" id="{193EA934-D0D9-BE52-EAEA-35713DE3C4A9}"/>
              </a:ext>
            </a:extLst>
          </p:cNvPr>
          <p:cNvSpPr>
            <a:spLocks noGrp="1"/>
          </p:cNvSpPr>
          <p:nvPr>
            <p:ph type="dt" sz="half" idx="2"/>
          </p:nvPr>
        </p:nvSpPr>
        <p:spPr>
          <a:xfrm>
            <a:off x="10021888" y="6531818"/>
            <a:ext cx="778667" cy="153888"/>
          </a:xfrm>
          <a:prstGeom prst="rect">
            <a:avLst/>
          </a:prstGeom>
        </p:spPr>
        <p:txBody>
          <a:bodyPr vert="horz" wrap="square" lIns="0" tIns="0" rIns="0" bIns="0" rtlCol="0" anchor="ctr">
            <a:spAutoFit/>
          </a:bodyPr>
          <a:lstStyle>
            <a:lvl1pPr>
              <a:defRPr lang="en-GB" sz="1000" smtClean="0">
                <a:solidFill>
                  <a:schemeClr val="tx1">
                    <a:tint val="82000"/>
                  </a:schemeClr>
                </a:solidFill>
              </a:defRPr>
            </a:lvl1pPr>
          </a:lstStyle>
          <a:p>
            <a:pPr algn="r"/>
            <a:fld id="{B7698D47-D18E-44CB-852E-A89AA4CAFDD5}" type="datetimeFigureOut">
              <a:rPr lang="en-GB" smtClean="0"/>
              <a:pPr algn="r"/>
              <a:t>11/09/2024</a:t>
            </a:fld>
            <a:endParaRPr lang="en-GB" dirty="0"/>
          </a:p>
        </p:txBody>
      </p:sp>
      <p:pic>
        <p:nvPicPr>
          <p:cNvPr id="18" name="Picture 17" descr="A black and red logo&#10;&#10;Description automatically generated">
            <a:extLst>
              <a:ext uri="{FF2B5EF4-FFF2-40B4-BE49-F238E27FC236}">
                <a16:creationId xmlns:a16="http://schemas.microsoft.com/office/drawing/2014/main" id="{4C9A78A8-1DAE-DB3F-01D4-CFBD005BE708}"/>
              </a:ext>
            </a:extLst>
          </p:cNvPr>
          <p:cNvPicPr>
            <a:picLocks noChangeAspect="1"/>
          </p:cNvPicPr>
          <p:nvPr userDrawn="1">
            <p:custDataLst>
              <p:tags r:id="rId12"/>
            </p:custDataLst>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Tree>
    <p:extLst>
      <p:ext uri="{BB962C8B-B14F-4D97-AF65-F5344CB8AC3E}">
        <p14:creationId xmlns:p14="http://schemas.microsoft.com/office/powerpoint/2010/main" val="143368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userDrawn="1">
          <p15:clr>
            <a:srgbClr val="FBCBDE"/>
          </p15:clr>
        </p15:guide>
        <p15:guide id="3" pos="272" userDrawn="1">
          <p15:clr>
            <a:srgbClr val="FBCBDE"/>
          </p15:clr>
        </p15:guide>
        <p15:guide id="4" pos="762" userDrawn="1">
          <p15:clr>
            <a:srgbClr val="FBCBDE"/>
          </p15:clr>
        </p15:guide>
        <p15:guide id="5" pos="876" userDrawn="1">
          <p15:clr>
            <a:srgbClr val="FBCBDE"/>
          </p15:clr>
        </p15:guide>
        <p15:guide id="6" pos="1366" userDrawn="1">
          <p15:clr>
            <a:srgbClr val="FBCBDE"/>
          </p15:clr>
        </p15:guide>
        <p15:guide id="7" pos="1480" userDrawn="1">
          <p15:clr>
            <a:srgbClr val="FBCBDE"/>
          </p15:clr>
        </p15:guide>
        <p15:guide id="8" pos="1971" userDrawn="1">
          <p15:clr>
            <a:srgbClr val="FBCBDE"/>
          </p15:clr>
        </p15:guide>
        <p15:guide id="9" pos="2084" userDrawn="1">
          <p15:clr>
            <a:srgbClr val="FBCBDE"/>
          </p15:clr>
        </p15:guide>
        <p15:guide id="10" pos="2575" userDrawn="1">
          <p15:clr>
            <a:srgbClr val="FBCBDE"/>
          </p15:clr>
        </p15:guide>
        <p15:guide id="11" pos="2688" userDrawn="1">
          <p15:clr>
            <a:srgbClr val="FBCBDE"/>
          </p15:clr>
        </p15:guide>
        <p15:guide id="12" pos="3179" userDrawn="1">
          <p15:clr>
            <a:srgbClr val="FBCBDE"/>
          </p15:clr>
        </p15:guide>
        <p15:guide id="13" pos="3292" userDrawn="1">
          <p15:clr>
            <a:srgbClr val="FBCBDE"/>
          </p15:clr>
        </p15:guide>
        <p15:guide id="14" pos="3783" userDrawn="1">
          <p15:clr>
            <a:srgbClr val="FBCBDE"/>
          </p15:clr>
        </p15:guide>
        <p15:guide id="15" pos="3896" userDrawn="1">
          <p15:clr>
            <a:srgbClr val="FBCBDE"/>
          </p15:clr>
        </p15:guide>
        <p15:guide id="16" pos="4387" userDrawn="1">
          <p15:clr>
            <a:srgbClr val="FBCBDE"/>
          </p15:clr>
        </p15:guide>
        <p15:guide id="17" pos="4500" userDrawn="1">
          <p15:clr>
            <a:srgbClr val="FBCBDE"/>
          </p15:clr>
        </p15:guide>
        <p15:guide id="18" pos="4991" userDrawn="1">
          <p15:clr>
            <a:srgbClr val="FBCBDE"/>
          </p15:clr>
        </p15:guide>
        <p15:guide id="19" pos="5104" userDrawn="1">
          <p15:clr>
            <a:srgbClr val="FBCBDE"/>
          </p15:clr>
        </p15:guide>
        <p15:guide id="20" pos="5595" userDrawn="1">
          <p15:clr>
            <a:srgbClr val="FBCBDE"/>
          </p15:clr>
        </p15:guide>
        <p15:guide id="21" pos="5700" userDrawn="1">
          <p15:clr>
            <a:srgbClr val="FBCBDE"/>
          </p15:clr>
        </p15:guide>
        <p15:guide id="22" pos="6199" userDrawn="1">
          <p15:clr>
            <a:srgbClr val="FBCBDE"/>
          </p15:clr>
        </p15:guide>
        <p15:guide id="23" pos="6313" userDrawn="1">
          <p15:clr>
            <a:srgbClr val="FBCBDE"/>
          </p15:clr>
        </p15:guide>
        <p15:guide id="24" pos="6803" userDrawn="1">
          <p15:clr>
            <a:srgbClr val="FBCBDE"/>
          </p15:clr>
        </p15:guide>
        <p15:guide id="25" pos="6917" userDrawn="1">
          <p15:clr>
            <a:srgbClr val="FBCBDE"/>
          </p15:clr>
        </p15:guide>
        <p15:guide id="26" pos="7407" userDrawn="1">
          <p15:clr>
            <a:srgbClr val="FBCBDE"/>
          </p15:clr>
        </p15:guide>
        <p15:guide id="27" orient="horz" userDrawn="1">
          <p15:clr>
            <a:srgbClr val="FBCBDE"/>
          </p15:clr>
        </p15:guide>
        <p15:guide id="28" orient="horz" pos="4320" userDrawn="1">
          <p15:clr>
            <a:srgbClr val="FBCBDE"/>
          </p15:clr>
        </p15:guide>
        <p15:guide id="29" orient="horz" pos="272" userDrawn="1">
          <p15:clr>
            <a:srgbClr val="FBCBDE"/>
          </p15:clr>
        </p15:guide>
        <p15:guide id="30" orient="horz" pos="806" userDrawn="1">
          <p15:clr>
            <a:srgbClr val="FBCBDE"/>
          </p15:clr>
        </p15:guide>
        <p15:guide id="31" orient="horz" pos="920" userDrawn="1">
          <p15:clr>
            <a:srgbClr val="FBCBDE"/>
          </p15:clr>
        </p15:guide>
        <p15:guide id="32" orient="horz" pos="1455" userDrawn="1">
          <p15:clr>
            <a:srgbClr val="FBCBDE"/>
          </p15:clr>
        </p15:guide>
        <p15:guide id="33" orient="horz" pos="1568" userDrawn="1">
          <p15:clr>
            <a:srgbClr val="FBCBDE"/>
          </p15:clr>
        </p15:guide>
        <p15:guide id="34" orient="horz" pos="2103" userDrawn="1">
          <p15:clr>
            <a:srgbClr val="FBCBDE"/>
          </p15:clr>
        </p15:guide>
        <p15:guide id="35" orient="horz" pos="2216" userDrawn="1">
          <p15:clr>
            <a:srgbClr val="FBCBDE"/>
          </p15:clr>
        </p15:guide>
        <p15:guide id="36" orient="horz" pos="2751" userDrawn="1">
          <p15:clr>
            <a:srgbClr val="FBCBDE"/>
          </p15:clr>
        </p15:guide>
        <p15:guide id="37" orient="horz" pos="2864" userDrawn="1">
          <p15:clr>
            <a:srgbClr val="FBCBDE"/>
          </p15:clr>
        </p15:guide>
        <p15:guide id="38" orient="horz" pos="3399" userDrawn="1">
          <p15:clr>
            <a:srgbClr val="FBCBDE"/>
          </p15:clr>
        </p15:guide>
        <p15:guide id="39" orient="horz" pos="3513" userDrawn="1">
          <p15:clr>
            <a:srgbClr val="FBCBDE"/>
          </p15:clr>
        </p15:guide>
        <p15:guide id="40" orient="horz" pos="4047" userDrawn="1">
          <p15:clr>
            <a:srgbClr val="FBCBDE"/>
          </p15:clr>
        </p15:guide>
        <p15:guide id="41" orient="horz" pos="36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32.xml"/><Relationship Id="rId7"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24.jpeg"/><Relationship Id="rId5" Type="http://schemas.openxmlformats.org/officeDocument/2006/relationships/tags" Target="../tags/tag34.xml"/><Relationship Id="rId10" Type="http://schemas.openxmlformats.org/officeDocument/2006/relationships/image" Target="../media/image23.jpeg"/><Relationship Id="rId4" Type="http://schemas.openxmlformats.org/officeDocument/2006/relationships/tags" Target="../tags/tag33.xml"/><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0.jpe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29.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28.jpeg"/><Relationship Id="rId5" Type="http://schemas.openxmlformats.org/officeDocument/2006/relationships/tags" Target="../tags/tag48.xml"/><Relationship Id="rId10" Type="http://schemas.openxmlformats.org/officeDocument/2006/relationships/image" Target="../media/image27.jpeg"/><Relationship Id="rId4" Type="http://schemas.openxmlformats.org/officeDocument/2006/relationships/tags" Target="../tags/tag47.xml"/><Relationship Id="rId9" Type="http://schemas.openxmlformats.org/officeDocument/2006/relationships/image" Target="../media/image1.jpeg"/><Relationship Id="rId1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32.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55.xml"/><Relationship Id="rId5" Type="http://schemas.openxmlformats.org/officeDocument/2006/relationships/image" Target="../media/image35.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56.xml"/><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hyperlink" Target="https://thesunmagazine.org/issues/439/becoming-a-horse" TargetMode="External"/><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slideLayout" Target="../slideLayouts/slideLayout7.xml"/><Relationship Id="rId18" Type="http://schemas.openxmlformats.org/officeDocument/2006/relationships/image" Target="../media/image10.sv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image" Target="../media/image9.png"/><Relationship Id="rId2" Type="http://schemas.openxmlformats.org/officeDocument/2006/relationships/tags" Target="../tags/tag9.xml"/><Relationship Id="rId16" Type="http://schemas.openxmlformats.org/officeDocument/2006/relationships/image" Target="../media/image8.sv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image" Target="../media/image7.png"/><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2.xml"/><Relationship Id="rId7" Type="http://schemas.openxmlformats.org/officeDocument/2006/relationships/image" Target="../media/image12.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1.jpeg"/><Relationship Id="rId5" Type="http://schemas.openxmlformats.org/officeDocument/2006/relationships/slideLayout" Target="../slideLayouts/slideLayout7.xml"/><Relationship Id="rId4" Type="http://schemas.openxmlformats.org/officeDocument/2006/relationships/tags" Target="../tags/tag23.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9.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859732-E7D4-1DDA-FF82-7E23B73994BD}"/>
              </a:ext>
            </a:extLst>
          </p:cNvPr>
          <p:cNvSpPr>
            <a:spLocks noGrp="1"/>
          </p:cNvSpPr>
          <p:nvPr>
            <p:ph type="ctrTitle"/>
          </p:nvPr>
        </p:nvSpPr>
        <p:spPr/>
        <p:txBody>
          <a:bodyPr/>
          <a:lstStyle/>
          <a:p>
            <a:r>
              <a:rPr lang="en-GB" dirty="0"/>
              <a:t>Horses</a:t>
            </a:r>
          </a:p>
        </p:txBody>
      </p:sp>
      <p:sp>
        <p:nvSpPr>
          <p:cNvPr id="11" name="Subtitle 10">
            <a:extLst>
              <a:ext uri="{FF2B5EF4-FFF2-40B4-BE49-F238E27FC236}">
                <a16:creationId xmlns:a16="http://schemas.microsoft.com/office/drawing/2014/main" id="{77338E81-DE6E-DB6D-F4DE-8AF70EA21E47}"/>
              </a:ext>
            </a:extLst>
          </p:cNvPr>
          <p:cNvSpPr>
            <a:spLocks noGrp="1"/>
          </p:cNvSpPr>
          <p:nvPr>
            <p:ph type="subTitle" idx="1"/>
          </p:nvPr>
        </p:nvSpPr>
        <p:spPr/>
        <p:txBody>
          <a:bodyPr/>
          <a:lstStyle/>
          <a:p>
            <a:r>
              <a:rPr lang="en-GB" dirty="0"/>
              <a:t>Let’s learn more about the history and </a:t>
            </a:r>
            <a:br>
              <a:rPr lang="en-GB" dirty="0"/>
            </a:br>
            <a:r>
              <a:rPr lang="en-GB" dirty="0"/>
              <a:t>lives of horses</a:t>
            </a:r>
          </a:p>
        </p:txBody>
      </p:sp>
      <p:sp>
        <p:nvSpPr>
          <p:cNvPr id="12" name="Text Placeholder 11">
            <a:extLst>
              <a:ext uri="{FF2B5EF4-FFF2-40B4-BE49-F238E27FC236}">
                <a16:creationId xmlns:a16="http://schemas.microsoft.com/office/drawing/2014/main" id="{483ED367-FCD9-03E6-0638-9443F98F9D8E}"/>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5076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ceni Gold Stater Norfolk Wolf 65-45BC : Silbury Coins">
            <a:extLst>
              <a:ext uri="{FF2B5EF4-FFF2-40B4-BE49-F238E27FC236}">
                <a16:creationId xmlns:a16="http://schemas.microsoft.com/office/drawing/2014/main" id="{6B790D5E-2BEC-442C-8A55-1CA20C15EB24}"/>
              </a:ext>
            </a:extLst>
          </p:cNvPr>
          <p:cNvPicPr>
            <a:picLocks noChangeAspect="1" noChangeArrowheads="1"/>
          </p:cNvPicPr>
          <p:nvPr>
            <p:custDataLst>
              <p:tags r:id="rId1"/>
            </p:custDataLst>
          </p:nvPr>
        </p:nvPicPr>
        <p:blipFill rotWithShape="1">
          <a:blip r:embed="rId8" cstate="screen">
            <a:extLst>
              <a:ext uri="{28A0092B-C50C-407E-A947-70E740481C1C}">
                <a14:useLocalDpi xmlns:a14="http://schemas.microsoft.com/office/drawing/2010/main"/>
              </a:ext>
            </a:extLst>
          </a:blip>
          <a:srcRect l="6905" t="8315" r="6905" b="8315"/>
          <a:stretch/>
        </p:blipFill>
        <p:spPr bwMode="auto">
          <a:xfrm rot="414437">
            <a:off x="7759531" y="3625839"/>
            <a:ext cx="1906428" cy="18457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3AEA6B-908B-E765-F8EF-3C25348860C2}"/>
              </a:ext>
            </a:extLst>
          </p:cNvPr>
          <p:cNvSpPr txBox="1"/>
          <p:nvPr/>
        </p:nvSpPr>
        <p:spPr>
          <a:xfrm>
            <a:off x="431800" y="2659559"/>
            <a:ext cx="4787802" cy="1538883"/>
          </a:xfrm>
          <a:prstGeom prst="rect">
            <a:avLst/>
          </a:prstGeom>
          <a:noFill/>
        </p:spPr>
        <p:txBody>
          <a:bodyPr wrap="square" lIns="0" tIns="0" rIns="0" bIns="0" rtlCol="0" anchor="ctr">
            <a:spAutoFit/>
          </a:bodyPr>
          <a:lstStyle/>
          <a:p>
            <a:r>
              <a:rPr lang="en-US" sz="2000" dirty="0"/>
              <a:t>Norfolk’s relationship with horses goes back hundreds of years – there are horses on Iceni coins, which date back to the 1</a:t>
            </a:r>
            <a:r>
              <a:rPr lang="en-US" sz="2000" baseline="30000" dirty="0"/>
              <a:t>st</a:t>
            </a:r>
            <a:r>
              <a:rPr lang="en-US" sz="2000" dirty="0"/>
              <a:t> century, and the Iceni tribe were known as horse breeders, trainers, and traders. </a:t>
            </a:r>
          </a:p>
        </p:txBody>
      </p:sp>
      <p:pic>
        <p:nvPicPr>
          <p:cNvPr id="7170" name="Picture 2" descr="The die is cast: Investigating Icenian coinage - Current Archaeology">
            <a:extLst>
              <a:ext uri="{FF2B5EF4-FFF2-40B4-BE49-F238E27FC236}">
                <a16:creationId xmlns:a16="http://schemas.microsoft.com/office/drawing/2014/main" id="{AFF7105C-EF40-7308-BD92-5AE69CECD0D2}"/>
              </a:ext>
            </a:extLst>
          </p:cNvPr>
          <p:cNvPicPr>
            <a:picLocks noChangeAspect="1" noChangeArrowheads="1"/>
          </p:cNvPicPr>
          <p:nvPr>
            <p:custDataLst>
              <p:tags r:id="rId2"/>
            </p:custDataLst>
          </p:nvPr>
        </p:nvPicPr>
        <p:blipFill rotWithShape="1">
          <a:blip r:embed="rId9">
            <a:extLst>
              <a:ext uri="{28A0092B-C50C-407E-A947-70E740481C1C}">
                <a14:useLocalDpi xmlns:a14="http://schemas.microsoft.com/office/drawing/2010/main"/>
              </a:ext>
            </a:extLst>
          </a:blip>
          <a:srcRect l="2176" t="679" r="68813" b="70724"/>
          <a:stretch/>
        </p:blipFill>
        <p:spPr bwMode="auto">
          <a:xfrm>
            <a:off x="4897698" y="542749"/>
            <a:ext cx="1934308" cy="18522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die is cast: Investigating Icenian coinage - Current Archaeology">
            <a:extLst>
              <a:ext uri="{FF2B5EF4-FFF2-40B4-BE49-F238E27FC236}">
                <a16:creationId xmlns:a16="http://schemas.microsoft.com/office/drawing/2014/main" id="{72E511A8-02F5-94D3-8EE5-CB4048DD2CB1}"/>
              </a:ext>
            </a:extLst>
          </p:cNvPr>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a:ext>
            </a:extLst>
          </a:blip>
          <a:srcRect l="35055" t="34525" r="36462" b="38483"/>
          <a:stretch/>
        </p:blipFill>
        <p:spPr bwMode="auto">
          <a:xfrm rot="746564">
            <a:off x="9772990" y="4276978"/>
            <a:ext cx="1827433" cy="16823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die is cast: Investigating Icenian coinage - Current Archaeology">
            <a:extLst>
              <a:ext uri="{FF2B5EF4-FFF2-40B4-BE49-F238E27FC236}">
                <a16:creationId xmlns:a16="http://schemas.microsoft.com/office/drawing/2014/main" id="{11313E0D-DF9C-55AC-06E2-F5B127693B02}"/>
              </a:ext>
            </a:extLst>
          </p:cNvPr>
          <p:cNvPicPr>
            <a:picLocks noChangeAspect="1" noChangeArrowheads="1"/>
          </p:cNvPicPr>
          <p:nvPr>
            <p:custDataLst>
              <p:tags r:id="rId4"/>
            </p:custDataLst>
          </p:nvPr>
        </p:nvPicPr>
        <p:blipFill rotWithShape="1">
          <a:blip r:embed="rId9">
            <a:extLst>
              <a:ext uri="{28A0092B-C50C-407E-A947-70E740481C1C}">
                <a14:useLocalDpi xmlns:a14="http://schemas.microsoft.com/office/drawing/2010/main"/>
              </a:ext>
            </a:extLst>
          </a:blip>
          <a:srcRect l="71127" t="927" r="1739" b="69820"/>
          <a:stretch/>
        </p:blipFill>
        <p:spPr bwMode="auto">
          <a:xfrm rot="21445771">
            <a:off x="6880189" y="1804398"/>
            <a:ext cx="1633145" cy="171031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ceni, Silver Unit, 'Norfolk God' | Baldwin's">
            <a:extLst>
              <a:ext uri="{FF2B5EF4-FFF2-40B4-BE49-F238E27FC236}">
                <a16:creationId xmlns:a16="http://schemas.microsoft.com/office/drawing/2014/main" id="{33DA48A2-25BC-CF17-3CDE-AEDD0388CB19}"/>
              </a:ext>
            </a:extLst>
          </p:cNvPr>
          <p:cNvPicPr>
            <a:picLocks noChangeAspect="1" noChangeArrowheads="1"/>
          </p:cNvPicPr>
          <p:nvPr>
            <p:custDataLst>
              <p:tags r:id="rId5"/>
            </p:custDataLst>
          </p:nvPr>
        </p:nvPicPr>
        <p:blipFill rotWithShape="1">
          <a:blip r:embed="rId10" cstate="screen">
            <a:clrChange>
              <a:clrFrom>
                <a:srgbClr val="F9FFFE"/>
              </a:clrFrom>
              <a:clrTo>
                <a:srgbClr val="F9FFFE">
                  <a:alpha val="0"/>
                </a:srgbClr>
              </a:clrTo>
            </a:clrChange>
            <a:extLst>
              <a:ext uri="{28A0092B-C50C-407E-A947-70E740481C1C}">
                <a14:useLocalDpi xmlns:a14="http://schemas.microsoft.com/office/drawing/2010/main"/>
              </a:ext>
            </a:extLst>
          </a:blip>
          <a:srcRect l="2823" t="7240" r="50000" b="3625"/>
          <a:stretch/>
        </p:blipFill>
        <p:spPr bwMode="auto">
          <a:xfrm rot="21195564">
            <a:off x="9347694" y="1095730"/>
            <a:ext cx="1774888" cy="16858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ceni, Silver Unit, 'Norfolk God' | Baldwin's">
            <a:extLst>
              <a:ext uri="{FF2B5EF4-FFF2-40B4-BE49-F238E27FC236}">
                <a16:creationId xmlns:a16="http://schemas.microsoft.com/office/drawing/2014/main" id="{57608CEF-2509-556D-79F6-5905A9EBE619}"/>
              </a:ext>
            </a:extLst>
          </p:cNvPr>
          <p:cNvPicPr>
            <a:picLocks noChangeAspect="1" noChangeArrowheads="1"/>
          </p:cNvPicPr>
          <p:nvPr>
            <p:custDataLst>
              <p:tags r:id="rId6"/>
            </p:custDataLst>
          </p:nvPr>
        </p:nvPicPr>
        <p:blipFill rotWithShape="1">
          <a:blip r:embed="rId11" cstate="screen">
            <a:clrChange>
              <a:clrFrom>
                <a:srgbClr val="F9FFFE"/>
              </a:clrFrom>
              <a:clrTo>
                <a:srgbClr val="F9FFFE">
                  <a:alpha val="0"/>
                </a:srgbClr>
              </a:clrTo>
            </a:clrChange>
            <a:extLst>
              <a:ext uri="{28A0092B-C50C-407E-A947-70E740481C1C}">
                <a14:useLocalDpi xmlns:a14="http://schemas.microsoft.com/office/drawing/2010/main"/>
              </a:ext>
            </a:extLst>
          </a:blip>
          <a:srcRect l="50716" t="6218" r="2107" b="4647"/>
          <a:stretch/>
        </p:blipFill>
        <p:spPr bwMode="auto">
          <a:xfrm rot="1519616">
            <a:off x="5407039" y="4508724"/>
            <a:ext cx="1844254" cy="175176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7">
            <a:extLst>
              <a:ext uri="{FF2B5EF4-FFF2-40B4-BE49-F238E27FC236}">
                <a16:creationId xmlns:a16="http://schemas.microsoft.com/office/drawing/2014/main" id="{2536F83A-11CE-73EA-3BD5-DA4AD144FFFE}"/>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10</a:t>
            </a:fld>
            <a:endParaRPr lang="en-GB"/>
          </a:p>
        </p:txBody>
      </p:sp>
    </p:spTree>
    <p:extLst>
      <p:ext uri="{BB962C8B-B14F-4D97-AF65-F5344CB8AC3E}">
        <p14:creationId xmlns:p14="http://schemas.microsoft.com/office/powerpoint/2010/main" val="39358104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2"/>
                                        </p:tgtEl>
                                        <p:attrNameLst>
                                          <p:attrName>ppt_x</p:attrName>
                                          <p:attrName>ppt_y</p:attrName>
                                        </p:attrNameLst>
                                      </p:cBhvr>
                                      <p:rCtr x="0" y="-1944"/>
                                    </p:animMotion>
                                  </p:childTnLst>
                                </p:cTn>
                              </p:par>
                              <p:par>
                                <p:cTn id="10" presetID="23" presetClass="entr" presetSubtype="16" fill="hold" nodeType="withEffect">
                                  <p:stCondLst>
                                    <p:cond delay="15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350" fill="hold"/>
                                        <p:tgtEl>
                                          <p:spTgt spid="7170"/>
                                        </p:tgtEl>
                                        <p:attrNameLst>
                                          <p:attrName>ppt_w</p:attrName>
                                        </p:attrNameLst>
                                      </p:cBhvr>
                                      <p:tavLst>
                                        <p:tav tm="0">
                                          <p:val>
                                            <p:fltVal val="0"/>
                                          </p:val>
                                        </p:tav>
                                        <p:tav tm="100000">
                                          <p:val>
                                            <p:strVal val="#ppt_w"/>
                                          </p:val>
                                        </p:tav>
                                      </p:tavLst>
                                    </p:anim>
                                    <p:anim calcmode="lin" valueType="num">
                                      <p:cBhvr>
                                        <p:cTn id="13" dur="350" fill="hold"/>
                                        <p:tgtEl>
                                          <p:spTgt spid="7170"/>
                                        </p:tgtEl>
                                        <p:attrNameLst>
                                          <p:attrName>ppt_h</p:attrName>
                                        </p:attrNameLst>
                                      </p:cBhvr>
                                      <p:tavLst>
                                        <p:tav tm="0">
                                          <p:val>
                                            <p:fltVal val="0"/>
                                          </p:val>
                                        </p:tav>
                                        <p:tav tm="100000">
                                          <p:val>
                                            <p:strVal val="#ppt_h"/>
                                          </p:val>
                                        </p:tav>
                                      </p:tavLst>
                                    </p:anim>
                                  </p:childTnLst>
                                </p:cTn>
                              </p:par>
                              <p:par>
                                <p:cTn id="14" presetID="6" presetClass="emph" presetSubtype="0" decel="100000" fill="hold" nodeType="withEffect">
                                  <p:stCondLst>
                                    <p:cond delay="150"/>
                                  </p:stCondLst>
                                  <p:childTnLst>
                                    <p:animScale>
                                      <p:cBhvr>
                                        <p:cTn id="15" dur="750" fill="hold"/>
                                        <p:tgtEl>
                                          <p:spTgt spid="7170"/>
                                        </p:tgtEl>
                                      </p:cBhvr>
                                      <p:by x="1000000" y="1000000"/>
                                    </p:animScale>
                                  </p:childTnLst>
                                </p:cTn>
                              </p:par>
                              <p:par>
                                <p:cTn id="16" presetID="6" presetClass="emph" presetSubtype="0" fill="hold" nodeType="withEffect">
                                  <p:stCondLst>
                                    <p:cond delay="150"/>
                                  </p:stCondLst>
                                  <p:childTnLst>
                                    <p:animScale>
                                      <p:cBhvr>
                                        <p:cTn id="17" dur="10" fill="hold"/>
                                        <p:tgtEl>
                                          <p:spTgt spid="7170"/>
                                        </p:tgtEl>
                                      </p:cBhvr>
                                      <p:by x="10000" y="10000"/>
                                    </p:animScale>
                                  </p:childTnLst>
                                </p:cTn>
                              </p:par>
                              <p:par>
                                <p:cTn id="18" presetID="23" presetClass="entr" presetSubtype="16" fill="hold" nodeType="withEffect">
                                  <p:stCondLst>
                                    <p:cond delay="300"/>
                                  </p:stCondLst>
                                  <p:childTnLst>
                                    <p:set>
                                      <p:cBhvr>
                                        <p:cTn id="19" dur="1" fill="hold">
                                          <p:stCondLst>
                                            <p:cond delay="0"/>
                                          </p:stCondLst>
                                        </p:cTn>
                                        <p:tgtEl>
                                          <p:spTgt spid="5"/>
                                        </p:tgtEl>
                                        <p:attrNameLst>
                                          <p:attrName>style.visibility</p:attrName>
                                        </p:attrNameLst>
                                      </p:cBhvr>
                                      <p:to>
                                        <p:strVal val="visible"/>
                                      </p:to>
                                    </p:set>
                                    <p:anim calcmode="lin" valueType="num">
                                      <p:cBhvr>
                                        <p:cTn id="20" dur="350" fill="hold"/>
                                        <p:tgtEl>
                                          <p:spTgt spid="5"/>
                                        </p:tgtEl>
                                        <p:attrNameLst>
                                          <p:attrName>ppt_w</p:attrName>
                                        </p:attrNameLst>
                                      </p:cBhvr>
                                      <p:tavLst>
                                        <p:tav tm="0">
                                          <p:val>
                                            <p:fltVal val="0"/>
                                          </p:val>
                                        </p:tav>
                                        <p:tav tm="100000">
                                          <p:val>
                                            <p:strVal val="#ppt_w"/>
                                          </p:val>
                                        </p:tav>
                                      </p:tavLst>
                                    </p:anim>
                                    <p:anim calcmode="lin" valueType="num">
                                      <p:cBhvr>
                                        <p:cTn id="21" dur="350" fill="hold"/>
                                        <p:tgtEl>
                                          <p:spTgt spid="5"/>
                                        </p:tgtEl>
                                        <p:attrNameLst>
                                          <p:attrName>ppt_h</p:attrName>
                                        </p:attrNameLst>
                                      </p:cBhvr>
                                      <p:tavLst>
                                        <p:tav tm="0">
                                          <p:val>
                                            <p:fltVal val="0"/>
                                          </p:val>
                                        </p:tav>
                                        <p:tav tm="100000">
                                          <p:val>
                                            <p:strVal val="#ppt_h"/>
                                          </p:val>
                                        </p:tav>
                                      </p:tavLst>
                                    </p:anim>
                                  </p:childTnLst>
                                </p:cTn>
                              </p:par>
                              <p:par>
                                <p:cTn id="22" presetID="6" presetClass="emph" presetSubtype="0" decel="100000" fill="hold" nodeType="withEffect">
                                  <p:stCondLst>
                                    <p:cond delay="300"/>
                                  </p:stCondLst>
                                  <p:childTnLst>
                                    <p:animScale>
                                      <p:cBhvr>
                                        <p:cTn id="23" dur="750" fill="hold"/>
                                        <p:tgtEl>
                                          <p:spTgt spid="5"/>
                                        </p:tgtEl>
                                      </p:cBhvr>
                                      <p:by x="1000000" y="1000000"/>
                                    </p:animScale>
                                  </p:childTnLst>
                                </p:cTn>
                              </p:par>
                              <p:par>
                                <p:cTn id="24" presetID="6" presetClass="emph" presetSubtype="0" fill="hold" nodeType="withEffect">
                                  <p:stCondLst>
                                    <p:cond delay="300"/>
                                  </p:stCondLst>
                                  <p:childTnLst>
                                    <p:animScale>
                                      <p:cBhvr>
                                        <p:cTn id="25" dur="10" fill="hold"/>
                                        <p:tgtEl>
                                          <p:spTgt spid="5"/>
                                        </p:tgtEl>
                                      </p:cBhvr>
                                      <p:by x="10000" y="10000"/>
                                    </p:animScale>
                                  </p:childTnLst>
                                </p:cTn>
                              </p:par>
                              <p:par>
                                <p:cTn id="26" presetID="23" presetClass="entr" presetSubtype="16" fill="hold" nodeType="withEffect">
                                  <p:stCondLst>
                                    <p:cond delay="450"/>
                                  </p:stCondLst>
                                  <p:childTnLst>
                                    <p:set>
                                      <p:cBhvr>
                                        <p:cTn id="27" dur="1" fill="hold">
                                          <p:stCondLst>
                                            <p:cond delay="0"/>
                                          </p:stCondLst>
                                        </p:cTn>
                                        <p:tgtEl>
                                          <p:spTgt spid="4"/>
                                        </p:tgtEl>
                                        <p:attrNameLst>
                                          <p:attrName>style.visibility</p:attrName>
                                        </p:attrNameLst>
                                      </p:cBhvr>
                                      <p:to>
                                        <p:strVal val="visible"/>
                                      </p:to>
                                    </p:set>
                                    <p:anim calcmode="lin" valueType="num">
                                      <p:cBhvr>
                                        <p:cTn id="28" dur="350" fill="hold"/>
                                        <p:tgtEl>
                                          <p:spTgt spid="4"/>
                                        </p:tgtEl>
                                        <p:attrNameLst>
                                          <p:attrName>ppt_w</p:attrName>
                                        </p:attrNameLst>
                                      </p:cBhvr>
                                      <p:tavLst>
                                        <p:tav tm="0">
                                          <p:val>
                                            <p:fltVal val="0"/>
                                          </p:val>
                                        </p:tav>
                                        <p:tav tm="100000">
                                          <p:val>
                                            <p:strVal val="#ppt_w"/>
                                          </p:val>
                                        </p:tav>
                                      </p:tavLst>
                                    </p:anim>
                                    <p:anim calcmode="lin" valueType="num">
                                      <p:cBhvr>
                                        <p:cTn id="29" dur="350" fill="hold"/>
                                        <p:tgtEl>
                                          <p:spTgt spid="4"/>
                                        </p:tgtEl>
                                        <p:attrNameLst>
                                          <p:attrName>ppt_h</p:attrName>
                                        </p:attrNameLst>
                                      </p:cBhvr>
                                      <p:tavLst>
                                        <p:tav tm="0">
                                          <p:val>
                                            <p:fltVal val="0"/>
                                          </p:val>
                                        </p:tav>
                                        <p:tav tm="100000">
                                          <p:val>
                                            <p:strVal val="#ppt_h"/>
                                          </p:val>
                                        </p:tav>
                                      </p:tavLst>
                                    </p:anim>
                                  </p:childTnLst>
                                </p:cTn>
                              </p:par>
                              <p:par>
                                <p:cTn id="30" presetID="6" presetClass="emph" presetSubtype="0" decel="100000" fill="hold" nodeType="withEffect">
                                  <p:stCondLst>
                                    <p:cond delay="450"/>
                                  </p:stCondLst>
                                  <p:childTnLst>
                                    <p:animScale>
                                      <p:cBhvr>
                                        <p:cTn id="31" dur="750" fill="hold"/>
                                        <p:tgtEl>
                                          <p:spTgt spid="4"/>
                                        </p:tgtEl>
                                      </p:cBhvr>
                                      <p:by x="1000000" y="1000000"/>
                                    </p:animScale>
                                  </p:childTnLst>
                                </p:cTn>
                              </p:par>
                              <p:par>
                                <p:cTn id="32" presetID="6" presetClass="emph" presetSubtype="0" fill="hold" nodeType="withEffect">
                                  <p:stCondLst>
                                    <p:cond delay="450"/>
                                  </p:stCondLst>
                                  <p:childTnLst>
                                    <p:animScale>
                                      <p:cBhvr>
                                        <p:cTn id="33" dur="10" fill="hold"/>
                                        <p:tgtEl>
                                          <p:spTgt spid="4"/>
                                        </p:tgtEl>
                                      </p:cBhvr>
                                      <p:by x="10000" y="10000"/>
                                    </p:animScale>
                                  </p:childTnLst>
                                </p:cTn>
                              </p:par>
                              <p:par>
                                <p:cTn id="34" presetID="23" presetClass="entr" presetSubtype="16" fill="hold" nodeType="withEffect">
                                  <p:stCondLst>
                                    <p:cond delay="600"/>
                                  </p:stCondLst>
                                  <p:childTnLst>
                                    <p:set>
                                      <p:cBhvr>
                                        <p:cTn id="35" dur="1" fill="hold">
                                          <p:stCondLst>
                                            <p:cond delay="0"/>
                                          </p:stCondLst>
                                        </p:cTn>
                                        <p:tgtEl>
                                          <p:spTgt spid="8"/>
                                        </p:tgtEl>
                                        <p:attrNameLst>
                                          <p:attrName>style.visibility</p:attrName>
                                        </p:attrNameLst>
                                      </p:cBhvr>
                                      <p:to>
                                        <p:strVal val="visible"/>
                                      </p:to>
                                    </p:set>
                                    <p:anim calcmode="lin" valueType="num">
                                      <p:cBhvr>
                                        <p:cTn id="36" dur="350" fill="hold"/>
                                        <p:tgtEl>
                                          <p:spTgt spid="8"/>
                                        </p:tgtEl>
                                        <p:attrNameLst>
                                          <p:attrName>ppt_w</p:attrName>
                                        </p:attrNameLst>
                                      </p:cBhvr>
                                      <p:tavLst>
                                        <p:tav tm="0">
                                          <p:val>
                                            <p:fltVal val="0"/>
                                          </p:val>
                                        </p:tav>
                                        <p:tav tm="100000">
                                          <p:val>
                                            <p:strVal val="#ppt_w"/>
                                          </p:val>
                                        </p:tav>
                                      </p:tavLst>
                                    </p:anim>
                                    <p:anim calcmode="lin" valueType="num">
                                      <p:cBhvr>
                                        <p:cTn id="37" dur="350" fill="hold"/>
                                        <p:tgtEl>
                                          <p:spTgt spid="8"/>
                                        </p:tgtEl>
                                        <p:attrNameLst>
                                          <p:attrName>ppt_h</p:attrName>
                                        </p:attrNameLst>
                                      </p:cBhvr>
                                      <p:tavLst>
                                        <p:tav tm="0">
                                          <p:val>
                                            <p:fltVal val="0"/>
                                          </p:val>
                                        </p:tav>
                                        <p:tav tm="100000">
                                          <p:val>
                                            <p:strVal val="#ppt_h"/>
                                          </p:val>
                                        </p:tav>
                                      </p:tavLst>
                                    </p:anim>
                                  </p:childTnLst>
                                </p:cTn>
                              </p:par>
                              <p:par>
                                <p:cTn id="38" presetID="6" presetClass="emph" presetSubtype="0" decel="100000" fill="hold" nodeType="withEffect">
                                  <p:stCondLst>
                                    <p:cond delay="600"/>
                                  </p:stCondLst>
                                  <p:childTnLst>
                                    <p:animScale>
                                      <p:cBhvr>
                                        <p:cTn id="39" dur="750" fill="hold"/>
                                        <p:tgtEl>
                                          <p:spTgt spid="8"/>
                                        </p:tgtEl>
                                      </p:cBhvr>
                                      <p:by x="1000000" y="1000000"/>
                                    </p:animScale>
                                  </p:childTnLst>
                                </p:cTn>
                              </p:par>
                              <p:par>
                                <p:cTn id="40" presetID="6" presetClass="emph" presetSubtype="0" fill="hold" nodeType="withEffect">
                                  <p:stCondLst>
                                    <p:cond delay="600"/>
                                  </p:stCondLst>
                                  <p:childTnLst>
                                    <p:animScale>
                                      <p:cBhvr>
                                        <p:cTn id="41" dur="10" fill="hold"/>
                                        <p:tgtEl>
                                          <p:spTgt spid="8"/>
                                        </p:tgtEl>
                                      </p:cBhvr>
                                      <p:by x="10000" y="10000"/>
                                    </p:animScale>
                                  </p:childTnLst>
                                </p:cTn>
                              </p:par>
                              <p:par>
                                <p:cTn id="42" presetID="23" presetClass="entr" presetSubtype="16" fill="hold" nodeType="withEffect">
                                  <p:stCondLst>
                                    <p:cond delay="750"/>
                                  </p:stCondLst>
                                  <p:childTnLst>
                                    <p:set>
                                      <p:cBhvr>
                                        <p:cTn id="43" dur="1" fill="hold">
                                          <p:stCondLst>
                                            <p:cond delay="0"/>
                                          </p:stCondLst>
                                        </p:cTn>
                                        <p:tgtEl>
                                          <p:spTgt spid="7172"/>
                                        </p:tgtEl>
                                        <p:attrNameLst>
                                          <p:attrName>style.visibility</p:attrName>
                                        </p:attrNameLst>
                                      </p:cBhvr>
                                      <p:to>
                                        <p:strVal val="visible"/>
                                      </p:to>
                                    </p:set>
                                    <p:anim calcmode="lin" valueType="num">
                                      <p:cBhvr>
                                        <p:cTn id="44" dur="350" fill="hold"/>
                                        <p:tgtEl>
                                          <p:spTgt spid="7172"/>
                                        </p:tgtEl>
                                        <p:attrNameLst>
                                          <p:attrName>ppt_w</p:attrName>
                                        </p:attrNameLst>
                                      </p:cBhvr>
                                      <p:tavLst>
                                        <p:tav tm="0">
                                          <p:val>
                                            <p:fltVal val="0"/>
                                          </p:val>
                                        </p:tav>
                                        <p:tav tm="100000">
                                          <p:val>
                                            <p:strVal val="#ppt_w"/>
                                          </p:val>
                                        </p:tav>
                                      </p:tavLst>
                                    </p:anim>
                                    <p:anim calcmode="lin" valueType="num">
                                      <p:cBhvr>
                                        <p:cTn id="45" dur="350" fill="hold"/>
                                        <p:tgtEl>
                                          <p:spTgt spid="7172"/>
                                        </p:tgtEl>
                                        <p:attrNameLst>
                                          <p:attrName>ppt_h</p:attrName>
                                        </p:attrNameLst>
                                      </p:cBhvr>
                                      <p:tavLst>
                                        <p:tav tm="0">
                                          <p:val>
                                            <p:fltVal val="0"/>
                                          </p:val>
                                        </p:tav>
                                        <p:tav tm="100000">
                                          <p:val>
                                            <p:strVal val="#ppt_h"/>
                                          </p:val>
                                        </p:tav>
                                      </p:tavLst>
                                    </p:anim>
                                  </p:childTnLst>
                                </p:cTn>
                              </p:par>
                              <p:par>
                                <p:cTn id="46" presetID="6" presetClass="emph" presetSubtype="0" decel="100000" fill="hold" nodeType="withEffect">
                                  <p:stCondLst>
                                    <p:cond delay="750"/>
                                  </p:stCondLst>
                                  <p:childTnLst>
                                    <p:animScale>
                                      <p:cBhvr>
                                        <p:cTn id="47" dur="750" fill="hold"/>
                                        <p:tgtEl>
                                          <p:spTgt spid="7172"/>
                                        </p:tgtEl>
                                      </p:cBhvr>
                                      <p:by x="1000000" y="1000000"/>
                                    </p:animScale>
                                  </p:childTnLst>
                                </p:cTn>
                              </p:par>
                              <p:par>
                                <p:cTn id="48" presetID="6" presetClass="emph" presetSubtype="0" fill="hold" nodeType="withEffect">
                                  <p:stCondLst>
                                    <p:cond delay="750"/>
                                  </p:stCondLst>
                                  <p:childTnLst>
                                    <p:animScale>
                                      <p:cBhvr>
                                        <p:cTn id="49" dur="10" fill="hold"/>
                                        <p:tgtEl>
                                          <p:spTgt spid="7172"/>
                                        </p:tgtEl>
                                      </p:cBhvr>
                                      <p:by x="10000" y="10000"/>
                                    </p:animScale>
                                  </p:childTnLst>
                                </p:cTn>
                              </p:par>
                              <p:par>
                                <p:cTn id="50" presetID="23" presetClass="entr" presetSubtype="16" fill="hold" nodeType="withEffect">
                                  <p:stCondLst>
                                    <p:cond delay="900"/>
                                  </p:stCondLst>
                                  <p:childTnLst>
                                    <p:set>
                                      <p:cBhvr>
                                        <p:cTn id="51" dur="1" fill="hold">
                                          <p:stCondLst>
                                            <p:cond delay="0"/>
                                          </p:stCondLst>
                                        </p:cTn>
                                        <p:tgtEl>
                                          <p:spTgt spid="7174"/>
                                        </p:tgtEl>
                                        <p:attrNameLst>
                                          <p:attrName>style.visibility</p:attrName>
                                        </p:attrNameLst>
                                      </p:cBhvr>
                                      <p:to>
                                        <p:strVal val="visible"/>
                                      </p:to>
                                    </p:set>
                                    <p:anim calcmode="lin" valueType="num">
                                      <p:cBhvr>
                                        <p:cTn id="52" dur="350" fill="hold"/>
                                        <p:tgtEl>
                                          <p:spTgt spid="7174"/>
                                        </p:tgtEl>
                                        <p:attrNameLst>
                                          <p:attrName>ppt_w</p:attrName>
                                        </p:attrNameLst>
                                      </p:cBhvr>
                                      <p:tavLst>
                                        <p:tav tm="0">
                                          <p:val>
                                            <p:fltVal val="0"/>
                                          </p:val>
                                        </p:tav>
                                        <p:tav tm="100000">
                                          <p:val>
                                            <p:strVal val="#ppt_w"/>
                                          </p:val>
                                        </p:tav>
                                      </p:tavLst>
                                    </p:anim>
                                    <p:anim calcmode="lin" valueType="num">
                                      <p:cBhvr>
                                        <p:cTn id="53" dur="350" fill="hold"/>
                                        <p:tgtEl>
                                          <p:spTgt spid="7174"/>
                                        </p:tgtEl>
                                        <p:attrNameLst>
                                          <p:attrName>ppt_h</p:attrName>
                                        </p:attrNameLst>
                                      </p:cBhvr>
                                      <p:tavLst>
                                        <p:tav tm="0">
                                          <p:val>
                                            <p:fltVal val="0"/>
                                          </p:val>
                                        </p:tav>
                                        <p:tav tm="100000">
                                          <p:val>
                                            <p:strVal val="#ppt_h"/>
                                          </p:val>
                                        </p:tav>
                                      </p:tavLst>
                                    </p:anim>
                                  </p:childTnLst>
                                </p:cTn>
                              </p:par>
                              <p:par>
                                <p:cTn id="54" presetID="6" presetClass="emph" presetSubtype="0" decel="100000" fill="hold" nodeType="withEffect">
                                  <p:stCondLst>
                                    <p:cond delay="900"/>
                                  </p:stCondLst>
                                  <p:childTnLst>
                                    <p:animScale>
                                      <p:cBhvr>
                                        <p:cTn id="55" dur="750" fill="hold"/>
                                        <p:tgtEl>
                                          <p:spTgt spid="7174"/>
                                        </p:tgtEl>
                                      </p:cBhvr>
                                      <p:by x="1000000" y="1000000"/>
                                    </p:animScale>
                                  </p:childTnLst>
                                </p:cTn>
                              </p:par>
                              <p:par>
                                <p:cTn id="56" presetID="6" presetClass="emph" presetSubtype="0" fill="hold" nodeType="withEffect">
                                  <p:stCondLst>
                                    <p:cond delay="900"/>
                                  </p:stCondLst>
                                  <p:childTnLst>
                                    <p:animScale>
                                      <p:cBhvr>
                                        <p:cTn id="57" dur="10" fill="hold"/>
                                        <p:tgtEl>
                                          <p:spTgt spid="7174"/>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A625-4FD8-69D2-9BCD-11401310CB3B}"/>
              </a:ext>
            </a:extLst>
          </p:cNvPr>
          <p:cNvSpPr>
            <a:spLocks noGrp="1"/>
          </p:cNvSpPr>
          <p:nvPr>
            <p:ph type="title"/>
          </p:nvPr>
        </p:nvSpPr>
        <p:spPr/>
        <p:txBody>
          <a:bodyPr/>
          <a:lstStyle/>
          <a:p>
            <a:r>
              <a:rPr lang="en-GB" dirty="0"/>
              <a:t>Activity</a:t>
            </a:r>
          </a:p>
        </p:txBody>
      </p:sp>
    </p:spTree>
    <p:extLst>
      <p:ext uri="{BB962C8B-B14F-4D97-AF65-F5344CB8AC3E}">
        <p14:creationId xmlns:p14="http://schemas.microsoft.com/office/powerpoint/2010/main" val="237179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84627F-49B6-E78E-6389-449285700703}"/>
              </a:ext>
            </a:extLst>
          </p:cNvPr>
          <p:cNvSpPr txBox="1"/>
          <p:nvPr/>
        </p:nvSpPr>
        <p:spPr>
          <a:xfrm>
            <a:off x="431799" y="2732782"/>
            <a:ext cx="4362452" cy="2154436"/>
          </a:xfrm>
          <a:prstGeom prst="rect">
            <a:avLst/>
          </a:prstGeom>
          <a:noFill/>
        </p:spPr>
        <p:txBody>
          <a:bodyPr wrap="square" lIns="0" tIns="0" rIns="0" bIns="0" rtlCol="0" anchor="t">
            <a:spAutoFit/>
          </a:bodyPr>
          <a:lstStyle/>
          <a:p>
            <a:r>
              <a:rPr lang="en-US" sz="2000" dirty="0"/>
              <a:t>If your best friend was a horse, what would you do together? Would they hold the popcorn when you go to the cinema? Would they help you tidy your room or sit next to you on the bus? Have a go at writing a diary entry about your day with your horse friend.</a:t>
            </a:r>
            <a:endParaRPr lang="en-GB" sz="2400" dirty="0" err="1"/>
          </a:p>
        </p:txBody>
      </p:sp>
      <p:grpSp>
        <p:nvGrpSpPr>
          <p:cNvPr id="4" name="Graphic 6">
            <a:extLst>
              <a:ext uri="{FF2B5EF4-FFF2-40B4-BE49-F238E27FC236}">
                <a16:creationId xmlns:a16="http://schemas.microsoft.com/office/drawing/2014/main" id="{13AE04A6-B30E-3EC6-F3D7-0C8EB8330600}"/>
              </a:ext>
            </a:extLst>
          </p:cNvPr>
          <p:cNvGrpSpPr/>
          <p:nvPr/>
        </p:nvGrpSpPr>
        <p:grpSpPr>
          <a:xfrm>
            <a:off x="431799" y="1970782"/>
            <a:ext cx="584200" cy="584200"/>
            <a:chOff x="3604961" y="1683920"/>
            <a:chExt cx="584200" cy="584200"/>
          </a:xfrm>
          <a:noFill/>
        </p:grpSpPr>
        <p:sp>
          <p:nvSpPr>
            <p:cNvPr id="5" name="Freeform: Shape 4">
              <a:extLst>
                <a:ext uri="{FF2B5EF4-FFF2-40B4-BE49-F238E27FC236}">
                  <a16:creationId xmlns:a16="http://schemas.microsoft.com/office/drawing/2014/main" id="{FFCD5E96-453F-2F94-E67A-EFF4107E74A6}"/>
                </a:ext>
              </a:extLst>
            </p:cNvPr>
            <p:cNvSpPr/>
            <p:nvPr/>
          </p:nvSpPr>
          <p:spPr>
            <a:xfrm>
              <a:off x="3897061" y="16839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9855" y="24728"/>
                    <a:pt x="2164" y="84925"/>
                    <a:pt x="0" y="114300"/>
                  </a:cubicBezTo>
                </a:path>
                <a:path w="12700" h="114300" stroke="0" extrusionOk="0">
                  <a:moveTo>
                    <a:pt x="0" y="0"/>
                  </a:moveTo>
                  <a:cubicBezTo>
                    <a:pt x="-7554" y="54382"/>
                    <a:pt x="-5459" y="80592"/>
                    <a:pt x="0" y="114300"/>
                  </a:cubicBezTo>
                </a:path>
              </a:pathLst>
            </a:custGeom>
            <a:ln w="19050" cap="flat">
              <a:solidFill>
                <a:schemeClr val="accent1"/>
              </a:solidFill>
              <a:prstDash val="solid"/>
              <a:round/>
              <a:extLst>
                <a:ext uri="{C807C97D-BFC1-408E-A445-0C87EB9F89A2}">
                  <ask:lineSketchStyleProps xmlns:ask="http://schemas.microsoft.com/office/drawing/2018/sketchyshapes" sd="12190334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sp>
          <p:nvSpPr>
            <p:cNvPr id="6" name="Freeform: Shape 5">
              <a:extLst>
                <a:ext uri="{FF2B5EF4-FFF2-40B4-BE49-F238E27FC236}">
                  <a16:creationId xmlns:a16="http://schemas.microsoft.com/office/drawing/2014/main" id="{70D5280B-92D7-4A0E-4FFE-52A7D1A05D4B}"/>
                </a:ext>
              </a:extLst>
            </p:cNvPr>
            <p:cNvSpPr/>
            <p:nvPr/>
          </p:nvSpPr>
          <p:spPr>
            <a:xfrm>
              <a:off x="3693861" y="1772820"/>
              <a:ext cx="77470" cy="77470"/>
            </a:xfrm>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fill="none" extrusionOk="0">
                  <a:moveTo>
                    <a:pt x="0" y="0"/>
                  </a:moveTo>
                  <a:cubicBezTo>
                    <a:pt x="25136" y="12687"/>
                    <a:pt x="67467" y="68669"/>
                    <a:pt x="77470" y="77470"/>
                  </a:cubicBezTo>
                </a:path>
                <a:path w="77470" h="77470" stroke="0" extrusionOk="0">
                  <a:moveTo>
                    <a:pt x="0" y="0"/>
                  </a:moveTo>
                  <a:cubicBezTo>
                    <a:pt x="11771" y="12521"/>
                    <a:pt x="44300" y="52168"/>
                    <a:pt x="77470" y="77470"/>
                  </a:cubicBezTo>
                </a:path>
              </a:pathLst>
            </a:custGeom>
            <a:ln w="19050" cap="flat">
              <a:solidFill>
                <a:schemeClr val="accent1"/>
              </a:solidFill>
              <a:prstDash val="solid"/>
              <a:round/>
              <a:extLst>
                <a:ext uri="{C807C97D-BFC1-408E-A445-0C87EB9F89A2}">
                  <ask:lineSketchStyleProps xmlns:ask="http://schemas.microsoft.com/office/drawing/2018/sketchyshapes" sd="2116632749">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a:moveTo>
                            <a:pt x="0" y="0"/>
                          </a:moveTo>
                          <a:lnTo>
                            <a:pt x="77470" y="77470"/>
                          </a:lnTo>
                        </a:path>
                      </a:pathLst>
                    </a:custGeom>
                    <ask:type>
                      <ask:lineSketchCurved/>
                    </ask:type>
                  </ask:lineSketchStyleProps>
                </a:ext>
              </a:extLst>
            </a:ln>
          </p:spPr>
          <p:txBody>
            <a:bodyPr rtlCol="0" anchor="ctr"/>
            <a:lstStyle/>
            <a:p>
              <a:endParaRPr lang="en-GB"/>
            </a:p>
          </p:txBody>
        </p:sp>
        <p:sp>
          <p:nvSpPr>
            <p:cNvPr id="7" name="Freeform: Shape 6">
              <a:extLst>
                <a:ext uri="{FF2B5EF4-FFF2-40B4-BE49-F238E27FC236}">
                  <a16:creationId xmlns:a16="http://schemas.microsoft.com/office/drawing/2014/main" id="{DC7F07F9-3236-459A-62F8-7741ABF83480}"/>
                </a:ext>
              </a:extLst>
            </p:cNvPr>
            <p:cNvSpPr/>
            <p:nvPr/>
          </p:nvSpPr>
          <p:spPr>
            <a:xfrm>
              <a:off x="3604961" y="1976020"/>
              <a:ext cx="114300" cy="12700"/>
            </a:xfrm>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fill="none" extrusionOk="0">
                  <a:moveTo>
                    <a:pt x="0" y="0"/>
                  </a:moveTo>
                  <a:cubicBezTo>
                    <a:pt x="18135" y="-6372"/>
                    <a:pt x="70792" y="704"/>
                    <a:pt x="114300" y="0"/>
                  </a:cubicBezTo>
                </a:path>
                <a:path w="114300" h="12700" stroke="0" extrusionOk="0">
                  <a:moveTo>
                    <a:pt x="0" y="0"/>
                  </a:moveTo>
                  <a:cubicBezTo>
                    <a:pt x="29397" y="-2950"/>
                    <a:pt x="92562" y="-9615"/>
                    <a:pt x="114300" y="0"/>
                  </a:cubicBezTo>
                </a:path>
              </a:pathLst>
            </a:custGeom>
            <a:ln w="19050" cap="flat">
              <a:solidFill>
                <a:schemeClr val="accent1"/>
              </a:solidFill>
              <a:prstDash val="solid"/>
              <a:round/>
              <a:extLst>
                <a:ext uri="{C807C97D-BFC1-408E-A445-0C87EB9F89A2}">
                  <ask:lineSketchStyleProps xmlns:ask="http://schemas.microsoft.com/office/drawing/2018/sketchyshapes" sd="697022472">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a:moveTo>
                            <a:pt x="0" y="0"/>
                          </a:moveTo>
                          <a:lnTo>
                            <a:pt x="114300" y="0"/>
                          </a:lnTo>
                        </a:path>
                      </a:pathLst>
                    </a:custGeom>
                    <ask:type>
                      <ask:lineSketchCurved/>
                    </ask:type>
                  </ask:lineSketchStyleProps>
                </a:ext>
              </a:extLst>
            </a:ln>
          </p:spPr>
          <p:txBody>
            <a:bodyPr rtlCol="0" anchor="ctr"/>
            <a:lstStyle/>
            <a:p>
              <a:endParaRPr lang="en-GB"/>
            </a:p>
          </p:txBody>
        </p:sp>
        <p:sp>
          <p:nvSpPr>
            <p:cNvPr id="8" name="Freeform: Shape 7">
              <a:extLst>
                <a:ext uri="{FF2B5EF4-FFF2-40B4-BE49-F238E27FC236}">
                  <a16:creationId xmlns:a16="http://schemas.microsoft.com/office/drawing/2014/main" id="{D4DE2F9C-F5A4-0276-4171-D5EAAE4B3E33}"/>
                </a:ext>
              </a:extLst>
            </p:cNvPr>
            <p:cNvSpPr/>
            <p:nvPr/>
          </p:nvSpPr>
          <p:spPr>
            <a:xfrm>
              <a:off x="3693861" y="2101750"/>
              <a:ext cx="77470" cy="77470"/>
            </a:xfrm>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fill="none" extrusionOk="0">
                  <a:moveTo>
                    <a:pt x="0" y="77470"/>
                  </a:moveTo>
                  <a:cubicBezTo>
                    <a:pt x="29013" y="57787"/>
                    <a:pt x="50618" y="15756"/>
                    <a:pt x="77470" y="0"/>
                  </a:cubicBezTo>
                </a:path>
                <a:path w="77470" h="77470" stroke="0" extrusionOk="0">
                  <a:moveTo>
                    <a:pt x="0" y="77470"/>
                  </a:moveTo>
                  <a:cubicBezTo>
                    <a:pt x="34762" y="39836"/>
                    <a:pt x="62163" y="13180"/>
                    <a:pt x="77470" y="0"/>
                  </a:cubicBezTo>
                </a:path>
              </a:pathLst>
            </a:custGeom>
            <a:ln w="19050" cap="flat">
              <a:solidFill>
                <a:schemeClr val="accent1"/>
              </a:solidFill>
              <a:prstDash val="solid"/>
              <a:round/>
              <a:extLst>
                <a:ext uri="{C807C97D-BFC1-408E-A445-0C87EB9F89A2}">
                  <ask:lineSketchStyleProps xmlns:ask="http://schemas.microsoft.com/office/drawing/2018/sketchyshapes" sd="2177963799">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a:moveTo>
                            <a:pt x="0" y="77470"/>
                          </a:moveTo>
                          <a:lnTo>
                            <a:pt x="77470" y="0"/>
                          </a:lnTo>
                        </a:path>
                      </a:pathLst>
                    </a:custGeom>
                    <ask:type>
                      <ask:lineSketchCurved/>
                    </ask:type>
                  </ask:lineSketchStyleProps>
                </a:ext>
              </a:extLst>
            </a:ln>
          </p:spPr>
          <p:txBody>
            <a:bodyPr rtlCol="0" anchor="ctr"/>
            <a:lstStyle/>
            <a:p>
              <a:endParaRPr lang="en-GB"/>
            </a:p>
          </p:txBody>
        </p:sp>
        <p:sp>
          <p:nvSpPr>
            <p:cNvPr id="9" name="Freeform: Shape 8">
              <a:extLst>
                <a:ext uri="{FF2B5EF4-FFF2-40B4-BE49-F238E27FC236}">
                  <a16:creationId xmlns:a16="http://schemas.microsoft.com/office/drawing/2014/main" id="{0884530B-F308-5C02-CB73-60DE0DA40766}"/>
                </a:ext>
              </a:extLst>
            </p:cNvPr>
            <p:cNvSpPr/>
            <p:nvPr/>
          </p:nvSpPr>
          <p:spPr>
            <a:xfrm>
              <a:off x="4022791" y="2101750"/>
              <a:ext cx="77470" cy="77470"/>
            </a:xfrm>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fill="none" extrusionOk="0">
                  <a:moveTo>
                    <a:pt x="77470" y="77470"/>
                  </a:moveTo>
                  <a:cubicBezTo>
                    <a:pt x="65549" y="71494"/>
                    <a:pt x="20091" y="17442"/>
                    <a:pt x="0" y="0"/>
                  </a:cubicBezTo>
                </a:path>
                <a:path w="77470" h="77470" stroke="0" extrusionOk="0">
                  <a:moveTo>
                    <a:pt x="77470" y="77470"/>
                  </a:moveTo>
                  <a:cubicBezTo>
                    <a:pt x="55059" y="47930"/>
                    <a:pt x="30122" y="37639"/>
                    <a:pt x="0" y="0"/>
                  </a:cubicBezTo>
                </a:path>
              </a:pathLst>
            </a:custGeom>
            <a:ln w="19050" cap="flat">
              <a:solidFill>
                <a:schemeClr val="accent1"/>
              </a:solidFill>
              <a:prstDash val="solid"/>
              <a:round/>
              <a:extLst>
                <a:ext uri="{C807C97D-BFC1-408E-A445-0C87EB9F89A2}">
                  <ask:lineSketchStyleProps xmlns:ask="http://schemas.microsoft.com/office/drawing/2018/sketchyshapes" sd="127910698">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a:moveTo>
                            <a:pt x="77470" y="77470"/>
                          </a:moveTo>
                          <a:lnTo>
                            <a:pt x="0" y="0"/>
                          </a:lnTo>
                        </a:path>
                      </a:pathLst>
                    </a:custGeom>
                    <ask:type>
                      <ask:lineSketchCurved/>
                    </ask:type>
                  </ask:lineSketchStyleProps>
                </a:ext>
              </a:extLst>
            </a:ln>
          </p:spPr>
          <p:txBody>
            <a:bodyPr rtlCol="0" anchor="ctr"/>
            <a:lstStyle/>
            <a:p>
              <a:endParaRPr lang="en-GB"/>
            </a:p>
          </p:txBody>
        </p:sp>
        <p:sp>
          <p:nvSpPr>
            <p:cNvPr id="10" name="Freeform: Shape 9">
              <a:extLst>
                <a:ext uri="{FF2B5EF4-FFF2-40B4-BE49-F238E27FC236}">
                  <a16:creationId xmlns:a16="http://schemas.microsoft.com/office/drawing/2014/main" id="{A11623DD-BA5E-1367-AE14-526499A74773}"/>
                </a:ext>
              </a:extLst>
            </p:cNvPr>
            <p:cNvSpPr/>
            <p:nvPr/>
          </p:nvSpPr>
          <p:spPr>
            <a:xfrm>
              <a:off x="4074861" y="1976020"/>
              <a:ext cx="114300" cy="12700"/>
            </a:xfrm>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fill="none" extrusionOk="0">
                  <a:moveTo>
                    <a:pt x="114300" y="0"/>
                  </a:moveTo>
                  <a:cubicBezTo>
                    <a:pt x="71620" y="992"/>
                    <a:pt x="44295" y="5320"/>
                    <a:pt x="0" y="0"/>
                  </a:cubicBezTo>
                </a:path>
                <a:path w="114300" h="12700" stroke="0" extrusionOk="0">
                  <a:moveTo>
                    <a:pt x="114300" y="0"/>
                  </a:moveTo>
                  <a:cubicBezTo>
                    <a:pt x="87447" y="9895"/>
                    <a:pt x="37784" y="9281"/>
                    <a:pt x="0" y="0"/>
                  </a:cubicBezTo>
                </a:path>
              </a:pathLst>
            </a:custGeom>
            <a:ln w="19050" cap="flat">
              <a:solidFill>
                <a:schemeClr val="accent1"/>
              </a:solidFill>
              <a:prstDash val="solid"/>
              <a:round/>
              <a:extLst>
                <a:ext uri="{C807C97D-BFC1-408E-A445-0C87EB9F89A2}">
                  <ask:lineSketchStyleProps xmlns:ask="http://schemas.microsoft.com/office/drawing/2018/sketchyshapes" sd="2008842088">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a:moveTo>
                            <a:pt x="114300" y="0"/>
                          </a:moveTo>
                          <a:lnTo>
                            <a:pt x="0" y="0"/>
                          </a:lnTo>
                        </a:path>
                      </a:pathLst>
                    </a:custGeom>
                    <ask:type>
                      <ask:lineSketchCurved/>
                    </ask:type>
                  </ask:lineSketchStyleProps>
                </a:ext>
              </a:extLst>
            </a:ln>
          </p:spPr>
          <p:txBody>
            <a:bodyPr rtlCol="0" anchor="ctr"/>
            <a:lstStyle/>
            <a:p>
              <a:endParaRPr lang="en-GB"/>
            </a:p>
          </p:txBody>
        </p:sp>
        <p:sp>
          <p:nvSpPr>
            <p:cNvPr id="11" name="Freeform: Shape 10">
              <a:extLst>
                <a:ext uri="{FF2B5EF4-FFF2-40B4-BE49-F238E27FC236}">
                  <a16:creationId xmlns:a16="http://schemas.microsoft.com/office/drawing/2014/main" id="{EA012753-4787-2D76-CFA2-03D0DE699AFE}"/>
                </a:ext>
              </a:extLst>
            </p:cNvPr>
            <p:cNvSpPr/>
            <p:nvPr/>
          </p:nvSpPr>
          <p:spPr>
            <a:xfrm>
              <a:off x="4022791" y="1772820"/>
              <a:ext cx="77470" cy="77470"/>
            </a:xfrm>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fill="none" extrusionOk="0">
                  <a:moveTo>
                    <a:pt x="77470" y="0"/>
                  </a:moveTo>
                  <a:cubicBezTo>
                    <a:pt x="36880" y="29873"/>
                    <a:pt x="10065" y="59351"/>
                    <a:pt x="0" y="77470"/>
                  </a:cubicBezTo>
                </a:path>
                <a:path w="77470" h="77470" stroke="0" extrusionOk="0">
                  <a:moveTo>
                    <a:pt x="77470" y="0"/>
                  </a:moveTo>
                  <a:cubicBezTo>
                    <a:pt x="42900" y="21960"/>
                    <a:pt x="14988" y="48696"/>
                    <a:pt x="0" y="77470"/>
                  </a:cubicBezTo>
                </a:path>
              </a:pathLst>
            </a:custGeom>
            <a:ln w="19050" cap="flat">
              <a:solidFill>
                <a:schemeClr val="accent1"/>
              </a:solidFill>
              <a:prstDash val="solid"/>
              <a:round/>
              <a:extLst>
                <a:ext uri="{C807C97D-BFC1-408E-A445-0C87EB9F89A2}">
                  <ask:lineSketchStyleProps xmlns:ask="http://schemas.microsoft.com/office/drawing/2018/sketchyshapes" sd="2809439606">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a:moveTo>
                            <a:pt x="77470" y="0"/>
                          </a:moveTo>
                          <a:lnTo>
                            <a:pt x="0" y="77470"/>
                          </a:lnTo>
                        </a:path>
                      </a:pathLst>
                    </a:custGeom>
                    <ask:type>
                      <ask:lineSketchCurved/>
                    </ask:type>
                  </ask:lineSketchStyleProps>
                </a:ext>
              </a:extLst>
            </a:ln>
          </p:spPr>
          <p:txBody>
            <a:bodyPr rtlCol="0" anchor="ctr"/>
            <a:lstStyle/>
            <a:p>
              <a:endParaRPr lang="en-GB"/>
            </a:p>
          </p:txBody>
        </p:sp>
        <p:sp>
          <p:nvSpPr>
            <p:cNvPr id="12" name="Freeform: Shape 11">
              <a:extLst>
                <a:ext uri="{FF2B5EF4-FFF2-40B4-BE49-F238E27FC236}">
                  <a16:creationId xmlns:a16="http://schemas.microsoft.com/office/drawing/2014/main" id="{3CC6ECCC-A6E7-9114-B916-B5119424896E}"/>
                </a:ext>
              </a:extLst>
            </p:cNvPr>
            <p:cNvSpPr/>
            <p:nvPr/>
          </p:nvSpPr>
          <p:spPr>
            <a:xfrm>
              <a:off x="3846261" y="2255420"/>
              <a:ext cx="101600" cy="12700"/>
            </a:xfrm>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extrusionOk="0">
                  <a:moveTo>
                    <a:pt x="101600" y="0"/>
                  </a:moveTo>
                  <a:cubicBezTo>
                    <a:pt x="95849" y="1057"/>
                    <a:pt x="91791" y="576"/>
                    <a:pt x="88900" y="0"/>
                  </a:cubicBezTo>
                  <a:cubicBezTo>
                    <a:pt x="82700" y="5627"/>
                    <a:pt x="78142" y="9090"/>
                    <a:pt x="76200" y="12700"/>
                  </a:cubicBezTo>
                  <a:cubicBezTo>
                    <a:pt x="69037" y="12573"/>
                    <a:pt x="63214" y="13419"/>
                    <a:pt x="50800" y="12700"/>
                  </a:cubicBezTo>
                  <a:cubicBezTo>
                    <a:pt x="44490" y="12638"/>
                    <a:pt x="33879" y="11538"/>
                    <a:pt x="25400" y="12700"/>
                  </a:cubicBezTo>
                  <a:cubicBezTo>
                    <a:pt x="18776" y="6735"/>
                    <a:pt x="17265" y="3088"/>
                    <a:pt x="12700" y="0"/>
                  </a:cubicBezTo>
                  <a:cubicBezTo>
                    <a:pt x="8214" y="355"/>
                    <a:pt x="3512" y="-727"/>
                    <a:pt x="0" y="0"/>
                  </a:cubicBezTo>
                </a:path>
              </a:pathLst>
            </a:custGeom>
            <a:noFill/>
            <a:ln w="19050" cap="flat">
              <a:solidFill>
                <a:schemeClr val="accent1"/>
              </a:solidFill>
              <a:prstDash val="solid"/>
              <a:round/>
              <a:extLst>
                <a:ext uri="{C807C97D-BFC1-408E-A445-0C87EB9F89A2}">
                  <ask:lineSketchStyleProps xmlns:ask="http://schemas.microsoft.com/office/drawing/2018/sketchyshapes" sd="3530407422">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a:moveTo>
                            <a:pt x="101600" y="0"/>
                          </a:moveTo>
                          <a:lnTo>
                            <a:pt x="88900" y="0"/>
                          </a:lnTo>
                          <a:lnTo>
                            <a:pt x="76200" y="12700"/>
                          </a:lnTo>
                          <a:lnTo>
                            <a:pt x="50800" y="12700"/>
                          </a:lnTo>
                          <a:lnTo>
                            <a:pt x="25400" y="12700"/>
                          </a:lnTo>
                          <a:lnTo>
                            <a:pt x="12700" y="0"/>
                          </a:lnTo>
                          <a:lnTo>
                            <a:pt x="0" y="0"/>
                          </a:lnTo>
                        </a:path>
                      </a:pathLst>
                    </a:custGeom>
                    <ask:type>
                      <ask:lineSketchCurved/>
                    </ask:type>
                  </ask:lineSketchStyleProps>
                </a:ext>
              </a:extLst>
            </a:ln>
          </p:spPr>
          <p:txBody>
            <a:bodyPr rtlCol="0" anchor="ctr"/>
            <a:lstStyle/>
            <a:p>
              <a:endParaRPr lang="en-GB"/>
            </a:p>
          </p:txBody>
        </p:sp>
        <p:sp>
          <p:nvSpPr>
            <p:cNvPr id="13" name="Freeform: Shape 12">
              <a:extLst>
                <a:ext uri="{FF2B5EF4-FFF2-40B4-BE49-F238E27FC236}">
                  <a16:creationId xmlns:a16="http://schemas.microsoft.com/office/drawing/2014/main" id="{62E6E21E-93E9-1EF0-D000-48BA28DC162A}"/>
                </a:ext>
              </a:extLst>
            </p:cNvPr>
            <p:cNvSpPr/>
            <p:nvPr/>
          </p:nvSpPr>
          <p:spPr>
            <a:xfrm>
              <a:off x="3820861" y="2179220"/>
              <a:ext cx="152400" cy="12700"/>
            </a:xfrm>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fill="none" extrusionOk="0">
                  <a:moveTo>
                    <a:pt x="0" y="0"/>
                  </a:moveTo>
                  <a:cubicBezTo>
                    <a:pt x="22803" y="-8512"/>
                    <a:pt x="87111" y="1405"/>
                    <a:pt x="152400" y="0"/>
                  </a:cubicBezTo>
                </a:path>
                <a:path w="152400" h="12700" stroke="0" extrusionOk="0">
                  <a:moveTo>
                    <a:pt x="0" y="0"/>
                  </a:moveTo>
                  <a:cubicBezTo>
                    <a:pt x="63728" y="-8104"/>
                    <a:pt x="105981" y="3059"/>
                    <a:pt x="152400" y="0"/>
                  </a:cubicBezTo>
                </a:path>
              </a:pathLst>
            </a:custGeom>
            <a:ln w="19050" cap="flat">
              <a:solidFill>
                <a:schemeClr val="accent1"/>
              </a:solidFill>
              <a:prstDash val="solid"/>
              <a:round/>
              <a:extLst>
                <a:ext uri="{C807C97D-BFC1-408E-A445-0C87EB9F89A2}">
                  <ask:lineSketchStyleProps xmlns:ask="http://schemas.microsoft.com/office/drawing/2018/sketchyshapes" sd="4023007452">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a:moveTo>
                            <a:pt x="0" y="0"/>
                          </a:moveTo>
                          <a:lnTo>
                            <a:pt x="152400" y="0"/>
                          </a:lnTo>
                        </a:path>
                      </a:pathLst>
                    </a:custGeom>
                    <ask:type>
                      <ask:lineSketchCurved/>
                    </ask:type>
                  </ask:lineSketchStyleProps>
                </a:ext>
              </a:extLst>
            </a:ln>
          </p:spPr>
          <p:txBody>
            <a:bodyPr rtlCol="0" anchor="ctr"/>
            <a:lstStyle/>
            <a:p>
              <a:endParaRPr lang="en-GB"/>
            </a:p>
          </p:txBody>
        </p:sp>
        <p:sp>
          <p:nvSpPr>
            <p:cNvPr id="14" name="Freeform: Shape 13">
              <a:extLst>
                <a:ext uri="{FF2B5EF4-FFF2-40B4-BE49-F238E27FC236}">
                  <a16:creationId xmlns:a16="http://schemas.microsoft.com/office/drawing/2014/main" id="{50000A0F-E9F8-12FB-4FA1-F8B3BFEF34CC}"/>
                </a:ext>
              </a:extLst>
            </p:cNvPr>
            <p:cNvSpPr/>
            <p:nvPr/>
          </p:nvSpPr>
          <p:spPr>
            <a:xfrm>
              <a:off x="3833561" y="2217320"/>
              <a:ext cx="127000" cy="12700"/>
            </a:xfrm>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fill="none" extrusionOk="0">
                  <a:moveTo>
                    <a:pt x="0" y="0"/>
                  </a:moveTo>
                  <a:cubicBezTo>
                    <a:pt x="43944" y="-2917"/>
                    <a:pt x="104856" y="7924"/>
                    <a:pt x="127000" y="0"/>
                  </a:cubicBezTo>
                </a:path>
                <a:path w="127000" h="12700" stroke="0" extrusionOk="0">
                  <a:moveTo>
                    <a:pt x="0" y="0"/>
                  </a:moveTo>
                  <a:cubicBezTo>
                    <a:pt x="14811" y="-6141"/>
                    <a:pt x="107637" y="-3025"/>
                    <a:pt x="127000" y="0"/>
                  </a:cubicBezTo>
                </a:path>
              </a:pathLst>
            </a:custGeom>
            <a:ln w="19050" cap="flat">
              <a:solidFill>
                <a:schemeClr val="accent1"/>
              </a:solidFill>
              <a:prstDash val="solid"/>
              <a:round/>
              <a:extLst>
                <a:ext uri="{C807C97D-BFC1-408E-A445-0C87EB9F89A2}">
                  <ask:lineSketchStyleProps xmlns:ask="http://schemas.microsoft.com/office/drawing/2018/sketchyshapes" sd="4144482729">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a:moveTo>
                            <a:pt x="0" y="0"/>
                          </a:moveTo>
                          <a:lnTo>
                            <a:pt x="127000" y="0"/>
                          </a:lnTo>
                        </a:path>
                      </a:pathLst>
                    </a:custGeom>
                    <ask:type>
                      <ask:lineSketchCurved/>
                    </ask:type>
                  </ask:lineSketchStyleProps>
                </a:ext>
              </a:extLst>
            </a:ln>
          </p:spPr>
          <p:txBody>
            <a:bodyPr rtlCol="0" anchor="ctr"/>
            <a:lstStyle/>
            <a:p>
              <a:endParaRPr lang="en-GB"/>
            </a:p>
          </p:txBody>
        </p:sp>
        <p:sp>
          <p:nvSpPr>
            <p:cNvPr id="15" name="Freeform: Shape 14">
              <a:extLst>
                <a:ext uri="{FF2B5EF4-FFF2-40B4-BE49-F238E27FC236}">
                  <a16:creationId xmlns:a16="http://schemas.microsoft.com/office/drawing/2014/main" id="{CBFA0C47-1945-D176-A171-EC471BA64268}"/>
                </a:ext>
              </a:extLst>
            </p:cNvPr>
            <p:cNvSpPr/>
            <p:nvPr/>
          </p:nvSpPr>
          <p:spPr>
            <a:xfrm>
              <a:off x="3770061" y="1849020"/>
              <a:ext cx="254000" cy="304800"/>
            </a:xfrm>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extrusionOk="0">
                  <a:moveTo>
                    <a:pt x="190500" y="304800"/>
                  </a:moveTo>
                  <a:cubicBezTo>
                    <a:pt x="190976" y="300724"/>
                    <a:pt x="192056" y="286169"/>
                    <a:pt x="190500" y="279400"/>
                  </a:cubicBezTo>
                  <a:cubicBezTo>
                    <a:pt x="186608" y="258735"/>
                    <a:pt x="199877" y="234638"/>
                    <a:pt x="214630" y="218440"/>
                  </a:cubicBezTo>
                  <a:cubicBezTo>
                    <a:pt x="238254" y="195029"/>
                    <a:pt x="251034" y="168861"/>
                    <a:pt x="254000" y="127000"/>
                  </a:cubicBezTo>
                  <a:cubicBezTo>
                    <a:pt x="253380" y="58059"/>
                    <a:pt x="197525" y="-10337"/>
                    <a:pt x="127000" y="0"/>
                  </a:cubicBezTo>
                  <a:cubicBezTo>
                    <a:pt x="66750" y="5416"/>
                    <a:pt x="-8143" y="49509"/>
                    <a:pt x="0" y="127000"/>
                  </a:cubicBezTo>
                  <a:cubicBezTo>
                    <a:pt x="-787" y="167548"/>
                    <a:pt x="10283" y="196419"/>
                    <a:pt x="39370" y="218440"/>
                  </a:cubicBezTo>
                  <a:cubicBezTo>
                    <a:pt x="54978" y="237618"/>
                    <a:pt x="64849" y="254023"/>
                    <a:pt x="63500" y="279400"/>
                  </a:cubicBezTo>
                  <a:cubicBezTo>
                    <a:pt x="61390" y="285385"/>
                    <a:pt x="63107" y="299919"/>
                    <a:pt x="63500" y="304800"/>
                  </a:cubicBezTo>
                </a:path>
              </a:pathLst>
            </a:custGeom>
            <a:noFill/>
            <a:ln w="19050" cap="flat">
              <a:solidFill>
                <a:schemeClr val="accent1"/>
              </a:solidFill>
              <a:prstDash val="solid"/>
              <a:round/>
              <a:extLst>
                <a:ext uri="{C807C97D-BFC1-408E-A445-0C87EB9F89A2}">
                  <ask:lineSketchStyleProps xmlns:ask="http://schemas.microsoft.com/office/drawing/2018/sketchyshapes" sd="3934617007">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a:moveTo>
                            <a:pt x="190500" y="304800"/>
                          </a:moveTo>
                          <a:lnTo>
                            <a:pt x="190500" y="279400"/>
                          </a:lnTo>
                          <a:cubicBezTo>
                            <a:pt x="190500" y="256540"/>
                            <a:pt x="198120" y="234950"/>
                            <a:pt x="214630" y="218440"/>
                          </a:cubicBezTo>
                          <a:cubicBezTo>
                            <a:pt x="238760" y="194310"/>
                            <a:pt x="254000" y="163830"/>
                            <a:pt x="254000" y="127000"/>
                          </a:cubicBezTo>
                          <a:cubicBezTo>
                            <a:pt x="254000" y="57150"/>
                            <a:pt x="196850" y="0"/>
                            <a:pt x="127000" y="0"/>
                          </a:cubicBezTo>
                          <a:cubicBezTo>
                            <a:pt x="57150" y="0"/>
                            <a:pt x="0" y="57150"/>
                            <a:pt x="0" y="127000"/>
                          </a:cubicBezTo>
                          <a:cubicBezTo>
                            <a:pt x="0" y="163830"/>
                            <a:pt x="15240" y="194310"/>
                            <a:pt x="39370" y="218440"/>
                          </a:cubicBezTo>
                          <a:cubicBezTo>
                            <a:pt x="55880" y="234950"/>
                            <a:pt x="63500" y="255270"/>
                            <a:pt x="63500" y="279400"/>
                          </a:cubicBezTo>
                          <a:lnTo>
                            <a:pt x="63500" y="304800"/>
                          </a:lnTo>
                        </a:path>
                      </a:pathLst>
                    </a:custGeom>
                    <ask:type>
                      <ask:lineSketchCurved/>
                    </ask:type>
                  </ask:lineSketchStyleProps>
                </a:ext>
              </a:extLst>
            </a:ln>
          </p:spPr>
          <p:txBody>
            <a:bodyPr rtlCol="0" anchor="ctr"/>
            <a:lstStyle/>
            <a:p>
              <a:endParaRPr lang="en-GB"/>
            </a:p>
          </p:txBody>
        </p:sp>
        <p:sp>
          <p:nvSpPr>
            <p:cNvPr id="16" name="Freeform: Shape 15">
              <a:extLst>
                <a:ext uri="{FF2B5EF4-FFF2-40B4-BE49-F238E27FC236}">
                  <a16:creationId xmlns:a16="http://schemas.microsoft.com/office/drawing/2014/main" id="{2F414196-F80D-A31D-DAB2-9DAF3E5A541E}"/>
                </a:ext>
              </a:extLst>
            </p:cNvPr>
            <p:cNvSpPr/>
            <p:nvPr/>
          </p:nvSpPr>
          <p:spPr>
            <a:xfrm>
              <a:off x="3809431" y="1765200"/>
              <a:ext cx="19050" cy="46990"/>
            </a:xfrm>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fill="none" extrusionOk="0">
                  <a:moveTo>
                    <a:pt x="0" y="0"/>
                  </a:moveTo>
                  <a:cubicBezTo>
                    <a:pt x="2249" y="13145"/>
                    <a:pt x="12646" y="36759"/>
                    <a:pt x="19050" y="46990"/>
                  </a:cubicBezTo>
                </a:path>
                <a:path w="19050" h="46990" stroke="0" extrusionOk="0">
                  <a:moveTo>
                    <a:pt x="0" y="0"/>
                  </a:moveTo>
                  <a:cubicBezTo>
                    <a:pt x="7336" y="17839"/>
                    <a:pt x="12746" y="38256"/>
                    <a:pt x="19050" y="46990"/>
                  </a:cubicBezTo>
                </a:path>
              </a:pathLst>
            </a:custGeom>
            <a:ln w="19050" cap="flat">
              <a:solidFill>
                <a:schemeClr val="accent1"/>
              </a:solidFill>
              <a:prstDash val="solid"/>
              <a:round/>
              <a:extLst>
                <a:ext uri="{C807C97D-BFC1-408E-A445-0C87EB9F89A2}">
                  <ask:lineSketchStyleProps xmlns:ask="http://schemas.microsoft.com/office/drawing/2018/sketchyshapes" sd="2732194644">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a:moveTo>
                            <a:pt x="0" y="0"/>
                          </a:moveTo>
                          <a:lnTo>
                            <a:pt x="19050" y="46990"/>
                          </a:lnTo>
                        </a:path>
                      </a:pathLst>
                    </a:custGeom>
                    <ask:type>
                      <ask:lineSketchCurved/>
                    </ask:type>
                  </ask:lineSketchStyleProps>
                </a:ext>
              </a:extLst>
            </a:ln>
          </p:spPr>
          <p:txBody>
            <a:bodyPr rtlCol="0" anchor="ctr"/>
            <a:lstStyle/>
            <a:p>
              <a:endParaRPr lang="en-GB"/>
            </a:p>
          </p:txBody>
        </p:sp>
        <p:sp>
          <p:nvSpPr>
            <p:cNvPr id="17" name="Freeform: Shape 16">
              <a:extLst>
                <a:ext uri="{FF2B5EF4-FFF2-40B4-BE49-F238E27FC236}">
                  <a16:creationId xmlns:a16="http://schemas.microsoft.com/office/drawing/2014/main" id="{CE67AA02-3C52-077B-D2AB-23722D5A0B0E}"/>
                </a:ext>
              </a:extLst>
            </p:cNvPr>
            <p:cNvSpPr/>
            <p:nvPr/>
          </p:nvSpPr>
          <p:spPr>
            <a:xfrm>
              <a:off x="3686241" y="1888390"/>
              <a:ext cx="46990" cy="19050"/>
            </a:xfrm>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fill="none" extrusionOk="0">
                  <a:moveTo>
                    <a:pt x="0" y="0"/>
                  </a:moveTo>
                  <a:cubicBezTo>
                    <a:pt x="23820" y="5915"/>
                    <a:pt x="25099" y="9272"/>
                    <a:pt x="46990" y="19050"/>
                  </a:cubicBezTo>
                </a:path>
                <a:path w="46990" h="19050" stroke="0" extrusionOk="0">
                  <a:moveTo>
                    <a:pt x="0" y="0"/>
                  </a:moveTo>
                  <a:cubicBezTo>
                    <a:pt x="17280" y="3780"/>
                    <a:pt x="38222" y="13727"/>
                    <a:pt x="46990" y="19050"/>
                  </a:cubicBezTo>
                </a:path>
              </a:pathLst>
            </a:custGeom>
            <a:ln w="19050" cap="flat">
              <a:solidFill>
                <a:schemeClr val="accent1"/>
              </a:solidFill>
              <a:prstDash val="solid"/>
              <a:round/>
              <a:extLst>
                <a:ext uri="{C807C97D-BFC1-408E-A445-0C87EB9F89A2}">
                  <ask:lineSketchStyleProps xmlns:ask="http://schemas.microsoft.com/office/drawing/2018/sketchyshapes" sd="1761206864">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a:moveTo>
                            <a:pt x="0" y="0"/>
                          </a:moveTo>
                          <a:lnTo>
                            <a:pt x="46990" y="19050"/>
                          </a:lnTo>
                        </a:path>
                      </a:pathLst>
                    </a:custGeom>
                    <ask:type>
                      <ask:lineSketchCurved/>
                    </ask:type>
                  </ask:lineSketchStyleProps>
                </a:ext>
              </a:extLst>
            </a:ln>
          </p:spPr>
          <p:txBody>
            <a:bodyPr rtlCol="0" anchor="ctr"/>
            <a:lstStyle/>
            <a:p>
              <a:endParaRPr lang="en-GB"/>
            </a:p>
          </p:txBody>
        </p:sp>
        <p:sp>
          <p:nvSpPr>
            <p:cNvPr id="18" name="Freeform: Shape 17">
              <a:extLst>
                <a:ext uri="{FF2B5EF4-FFF2-40B4-BE49-F238E27FC236}">
                  <a16:creationId xmlns:a16="http://schemas.microsoft.com/office/drawing/2014/main" id="{BA703861-52BD-4B8C-CDF5-09B575D52BC9}"/>
                </a:ext>
              </a:extLst>
            </p:cNvPr>
            <p:cNvSpPr/>
            <p:nvPr/>
          </p:nvSpPr>
          <p:spPr>
            <a:xfrm>
              <a:off x="3686241" y="2044600"/>
              <a:ext cx="46990" cy="19050"/>
            </a:xfrm>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fill="none" extrusionOk="0">
                  <a:moveTo>
                    <a:pt x="0" y="19050"/>
                  </a:moveTo>
                  <a:cubicBezTo>
                    <a:pt x="18767" y="13664"/>
                    <a:pt x="30170" y="10593"/>
                    <a:pt x="46990" y="0"/>
                  </a:cubicBezTo>
                </a:path>
                <a:path w="46990" h="19050" stroke="0" extrusionOk="0">
                  <a:moveTo>
                    <a:pt x="0" y="19050"/>
                  </a:moveTo>
                  <a:cubicBezTo>
                    <a:pt x="8610" y="19624"/>
                    <a:pt x="39970" y="1401"/>
                    <a:pt x="46990" y="0"/>
                  </a:cubicBezTo>
                </a:path>
              </a:pathLst>
            </a:custGeom>
            <a:ln w="19050" cap="flat">
              <a:solidFill>
                <a:schemeClr val="accent1"/>
              </a:solidFill>
              <a:prstDash val="solid"/>
              <a:round/>
              <a:extLst>
                <a:ext uri="{C807C97D-BFC1-408E-A445-0C87EB9F89A2}">
                  <ask:lineSketchStyleProps xmlns:ask="http://schemas.microsoft.com/office/drawing/2018/sketchyshapes" sd="3506826528">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a:moveTo>
                            <a:pt x="0" y="19050"/>
                          </a:moveTo>
                          <a:lnTo>
                            <a:pt x="46990" y="0"/>
                          </a:lnTo>
                        </a:path>
                      </a:pathLst>
                    </a:custGeom>
                    <ask:type>
                      <ask:lineSketchCurved/>
                    </ask:type>
                  </ask:lineSketchStyleProps>
                </a:ext>
              </a:extLst>
            </a:ln>
          </p:spPr>
          <p:txBody>
            <a:bodyPr rtlCol="0" anchor="ctr"/>
            <a:lstStyle/>
            <a:p>
              <a:endParaRPr lang="en-GB"/>
            </a:p>
          </p:txBody>
        </p:sp>
        <p:sp>
          <p:nvSpPr>
            <p:cNvPr id="19" name="Freeform: Shape 18">
              <a:extLst>
                <a:ext uri="{FF2B5EF4-FFF2-40B4-BE49-F238E27FC236}">
                  <a16:creationId xmlns:a16="http://schemas.microsoft.com/office/drawing/2014/main" id="{CB51C8D6-465E-191D-2107-816D2E897487}"/>
                </a:ext>
              </a:extLst>
            </p:cNvPr>
            <p:cNvSpPr/>
            <p:nvPr/>
          </p:nvSpPr>
          <p:spPr>
            <a:xfrm>
              <a:off x="4060891" y="2044600"/>
              <a:ext cx="46990" cy="19050"/>
            </a:xfrm>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fill="none" extrusionOk="0">
                  <a:moveTo>
                    <a:pt x="46990" y="19050"/>
                  </a:moveTo>
                  <a:cubicBezTo>
                    <a:pt x="40810" y="13747"/>
                    <a:pt x="17205" y="10778"/>
                    <a:pt x="0" y="0"/>
                  </a:cubicBezTo>
                </a:path>
                <a:path w="46990" h="19050" stroke="0" extrusionOk="0">
                  <a:moveTo>
                    <a:pt x="46990" y="19050"/>
                  </a:moveTo>
                  <a:cubicBezTo>
                    <a:pt x="23712" y="9362"/>
                    <a:pt x="19395" y="10191"/>
                    <a:pt x="0" y="0"/>
                  </a:cubicBezTo>
                </a:path>
              </a:pathLst>
            </a:custGeom>
            <a:ln w="19050" cap="flat">
              <a:solidFill>
                <a:schemeClr val="accent1"/>
              </a:solidFill>
              <a:prstDash val="solid"/>
              <a:round/>
              <a:extLst>
                <a:ext uri="{C807C97D-BFC1-408E-A445-0C87EB9F89A2}">
                  <ask:lineSketchStyleProps xmlns:ask="http://schemas.microsoft.com/office/drawing/2018/sketchyshapes" sd="3527612719">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a:moveTo>
                            <a:pt x="46990" y="19050"/>
                          </a:moveTo>
                          <a:lnTo>
                            <a:pt x="0" y="0"/>
                          </a:lnTo>
                        </a:path>
                      </a:pathLst>
                    </a:custGeom>
                    <ask:type>
                      <ask:lineSketchCurved/>
                    </ask:type>
                  </ask:lineSketchStyleProps>
                </a:ext>
              </a:extLst>
            </a:ln>
          </p:spPr>
          <p:txBody>
            <a:bodyPr rtlCol="0" anchor="ctr"/>
            <a:lstStyle/>
            <a:p>
              <a:endParaRPr lang="en-GB"/>
            </a:p>
          </p:txBody>
        </p:sp>
        <p:sp>
          <p:nvSpPr>
            <p:cNvPr id="20" name="Freeform: Shape 19">
              <a:extLst>
                <a:ext uri="{FF2B5EF4-FFF2-40B4-BE49-F238E27FC236}">
                  <a16:creationId xmlns:a16="http://schemas.microsoft.com/office/drawing/2014/main" id="{7D15CB5A-6B86-872F-4A34-610024D75C3F}"/>
                </a:ext>
              </a:extLst>
            </p:cNvPr>
            <p:cNvSpPr/>
            <p:nvPr/>
          </p:nvSpPr>
          <p:spPr>
            <a:xfrm>
              <a:off x="4060891" y="1888390"/>
              <a:ext cx="46990" cy="19050"/>
            </a:xfrm>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fill="none" extrusionOk="0">
                  <a:moveTo>
                    <a:pt x="46990" y="0"/>
                  </a:moveTo>
                  <a:cubicBezTo>
                    <a:pt x="39180" y="4536"/>
                    <a:pt x="14688" y="9562"/>
                    <a:pt x="0" y="19050"/>
                  </a:cubicBezTo>
                </a:path>
                <a:path w="46990" h="19050" stroke="0" extrusionOk="0">
                  <a:moveTo>
                    <a:pt x="46990" y="0"/>
                  </a:moveTo>
                  <a:cubicBezTo>
                    <a:pt x="35295" y="4309"/>
                    <a:pt x="13892" y="10366"/>
                    <a:pt x="0" y="19050"/>
                  </a:cubicBezTo>
                </a:path>
              </a:pathLst>
            </a:custGeom>
            <a:ln w="19050" cap="flat">
              <a:solidFill>
                <a:schemeClr val="accent1"/>
              </a:solidFill>
              <a:prstDash val="solid"/>
              <a:round/>
              <a:extLst>
                <a:ext uri="{C807C97D-BFC1-408E-A445-0C87EB9F89A2}">
                  <ask:lineSketchStyleProps xmlns:ask="http://schemas.microsoft.com/office/drawing/2018/sketchyshapes" sd="2902367373">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a:moveTo>
                            <a:pt x="46990" y="0"/>
                          </a:moveTo>
                          <a:lnTo>
                            <a:pt x="0" y="19050"/>
                          </a:lnTo>
                        </a:path>
                      </a:pathLst>
                    </a:custGeom>
                    <ask:type>
                      <ask:lineSketchCurved/>
                    </ask:type>
                  </ask:lineSketchStyleProps>
                </a:ext>
              </a:extLst>
            </a:ln>
          </p:spPr>
          <p:txBody>
            <a:bodyPr rtlCol="0" anchor="ctr"/>
            <a:lstStyle/>
            <a:p>
              <a:endParaRPr lang="en-GB"/>
            </a:p>
          </p:txBody>
        </p:sp>
        <p:sp>
          <p:nvSpPr>
            <p:cNvPr id="21" name="Freeform: Shape 20">
              <a:extLst>
                <a:ext uri="{FF2B5EF4-FFF2-40B4-BE49-F238E27FC236}">
                  <a16:creationId xmlns:a16="http://schemas.microsoft.com/office/drawing/2014/main" id="{0572EF63-FFB1-3A92-E3C4-929A0D6721AD}"/>
                </a:ext>
              </a:extLst>
            </p:cNvPr>
            <p:cNvSpPr/>
            <p:nvPr/>
          </p:nvSpPr>
          <p:spPr>
            <a:xfrm>
              <a:off x="3965641" y="1765200"/>
              <a:ext cx="19050" cy="46990"/>
            </a:xfrm>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fill="none" extrusionOk="0">
                  <a:moveTo>
                    <a:pt x="19050" y="0"/>
                  </a:moveTo>
                  <a:cubicBezTo>
                    <a:pt x="12855" y="22328"/>
                    <a:pt x="11352" y="27859"/>
                    <a:pt x="0" y="46990"/>
                  </a:cubicBezTo>
                </a:path>
                <a:path w="19050" h="46990" stroke="0" extrusionOk="0">
                  <a:moveTo>
                    <a:pt x="19050" y="0"/>
                  </a:moveTo>
                  <a:cubicBezTo>
                    <a:pt x="18817" y="11526"/>
                    <a:pt x="6219" y="32395"/>
                    <a:pt x="0" y="46990"/>
                  </a:cubicBezTo>
                </a:path>
              </a:pathLst>
            </a:custGeom>
            <a:ln w="19050" cap="flat">
              <a:solidFill>
                <a:schemeClr val="accent1"/>
              </a:solidFill>
              <a:prstDash val="solid"/>
              <a:round/>
              <a:extLst>
                <a:ext uri="{C807C97D-BFC1-408E-A445-0C87EB9F89A2}">
                  <ask:lineSketchStyleProps xmlns:ask="http://schemas.microsoft.com/office/drawing/2018/sketchyshapes" sd="1220809405">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a:moveTo>
                            <a:pt x="19050" y="0"/>
                          </a:moveTo>
                          <a:lnTo>
                            <a:pt x="0" y="46990"/>
                          </a:lnTo>
                        </a:path>
                      </a:pathLst>
                    </a:custGeom>
                    <ask:type>
                      <ask:lineSketchCurved/>
                    </ask:type>
                  </ask:lineSketchStyleProps>
                </a:ext>
              </a:extLst>
            </a:ln>
          </p:spPr>
          <p:txBody>
            <a:bodyPr rtlCol="0" anchor="ctr"/>
            <a:lstStyle/>
            <a:p>
              <a:endParaRPr lang="en-GB"/>
            </a:p>
          </p:txBody>
        </p:sp>
        <p:sp>
          <p:nvSpPr>
            <p:cNvPr id="22" name="Freeform: Shape 21">
              <a:extLst>
                <a:ext uri="{FF2B5EF4-FFF2-40B4-BE49-F238E27FC236}">
                  <a16:creationId xmlns:a16="http://schemas.microsoft.com/office/drawing/2014/main" id="{0F8CD185-2E45-0598-3B23-B448E9A4DDA3}"/>
                </a:ext>
              </a:extLst>
            </p:cNvPr>
            <p:cNvSpPr/>
            <p:nvPr/>
          </p:nvSpPr>
          <p:spPr>
            <a:xfrm>
              <a:off x="3858961" y="2014120"/>
              <a:ext cx="76200" cy="25400"/>
            </a:xfrm>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extrusionOk="0">
                  <a:moveTo>
                    <a:pt x="0" y="0"/>
                  </a:moveTo>
                  <a:cubicBezTo>
                    <a:pt x="16942" y="12686"/>
                    <a:pt x="23443" y="18322"/>
                    <a:pt x="38100" y="25400"/>
                  </a:cubicBezTo>
                  <a:cubicBezTo>
                    <a:pt x="45531" y="17925"/>
                    <a:pt x="69282" y="2211"/>
                    <a:pt x="76200" y="0"/>
                  </a:cubicBezTo>
                </a:path>
              </a:pathLst>
            </a:custGeom>
            <a:noFill/>
            <a:ln w="19050" cap="flat">
              <a:solidFill>
                <a:schemeClr val="accent1"/>
              </a:solidFill>
              <a:prstDash val="solid"/>
              <a:miter/>
              <a:extLst>
                <a:ext uri="{C807C97D-BFC1-408E-A445-0C87EB9F89A2}">
                  <ask:lineSketchStyleProps xmlns:ask="http://schemas.microsoft.com/office/drawing/2018/sketchyshapes" sd="1678263146">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a:moveTo>
                            <a:pt x="0" y="0"/>
                          </a:moveTo>
                          <a:lnTo>
                            <a:pt x="38100" y="25400"/>
                          </a:lnTo>
                          <a:lnTo>
                            <a:pt x="76200" y="0"/>
                          </a:lnTo>
                        </a:path>
                      </a:pathLst>
                    </a:custGeom>
                    <ask:type>
                      <ask:lineSketchCurved/>
                    </ask:type>
                  </ask:lineSketchStyleProps>
                </a:ext>
              </a:extLst>
            </a:ln>
          </p:spPr>
          <p:txBody>
            <a:bodyPr rtlCol="0" anchor="ctr"/>
            <a:lstStyle/>
            <a:p>
              <a:endParaRPr lang="en-GB"/>
            </a:p>
          </p:txBody>
        </p:sp>
        <p:sp>
          <p:nvSpPr>
            <p:cNvPr id="23" name="Freeform: Shape 22">
              <a:extLst>
                <a:ext uri="{FF2B5EF4-FFF2-40B4-BE49-F238E27FC236}">
                  <a16:creationId xmlns:a16="http://schemas.microsoft.com/office/drawing/2014/main" id="{78BFA7F3-4CE6-46EE-C866-AD7DF5DD5D27}"/>
                </a:ext>
              </a:extLst>
            </p:cNvPr>
            <p:cNvSpPr/>
            <p:nvPr/>
          </p:nvSpPr>
          <p:spPr>
            <a:xfrm>
              <a:off x="3897061" y="20395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5729" y="54326"/>
                    <a:pt x="-4195" y="96000"/>
                    <a:pt x="0" y="114300"/>
                  </a:cubicBezTo>
                </a:path>
                <a:path w="12700" h="114300" stroke="0" extrusionOk="0">
                  <a:moveTo>
                    <a:pt x="0" y="0"/>
                  </a:moveTo>
                  <a:cubicBezTo>
                    <a:pt x="-7951" y="47955"/>
                    <a:pt x="-7653" y="101961"/>
                    <a:pt x="0" y="114300"/>
                  </a:cubicBezTo>
                </a:path>
              </a:pathLst>
            </a:custGeom>
            <a:ln w="19050" cap="flat">
              <a:solidFill>
                <a:schemeClr val="accent1"/>
              </a:solidFill>
              <a:prstDash val="solid"/>
              <a:miter/>
              <a:extLst>
                <a:ext uri="{C807C97D-BFC1-408E-A445-0C87EB9F89A2}">
                  <ask:lineSketchStyleProps xmlns:ask="http://schemas.microsoft.com/office/drawing/2018/sketchyshapes" sd="2227283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grpSp>
      <p:pic>
        <p:nvPicPr>
          <p:cNvPr id="9218" name="Picture 2" descr="Horse Drawing Images | Free Photos, PNG Stickers, Wallpapers &amp; Backgrounds  - rawpixel">
            <a:extLst>
              <a:ext uri="{FF2B5EF4-FFF2-40B4-BE49-F238E27FC236}">
                <a16:creationId xmlns:a16="http://schemas.microsoft.com/office/drawing/2014/main" id="{E9998D88-6047-B5C8-8A8D-2197274C3E9F}"/>
              </a:ext>
            </a:extLst>
          </p:cNvPr>
          <p:cNvPicPr>
            <a:picLocks noChangeAspect="1" noChangeArrowheads="1"/>
          </p:cNvPicPr>
          <p:nvPr>
            <p:custDataLst>
              <p:tags r:id="rId1"/>
            </p:custDataLst>
          </p:nvPr>
        </p:nvPicPr>
        <p:blipFill>
          <a:blip r:embed="rId4" cstate="screen">
            <a:clrChange>
              <a:clrFrom>
                <a:srgbClr val="F5F5F3"/>
              </a:clrFrom>
              <a:clrTo>
                <a:srgbClr val="F5F5F3">
                  <a:alpha val="0"/>
                </a:srgbClr>
              </a:clrTo>
            </a:clrChange>
            <a:extLst>
              <a:ext uri="{28A0092B-C50C-407E-A947-70E740481C1C}">
                <a14:useLocalDpi xmlns:a14="http://schemas.microsoft.com/office/drawing/2010/main"/>
              </a:ext>
            </a:extLst>
          </a:blip>
          <a:srcRect/>
          <a:stretch>
            <a:fillRect/>
          </a:stretch>
        </p:blipFill>
        <p:spPr bwMode="auto">
          <a:xfrm>
            <a:off x="7843109" y="1249869"/>
            <a:ext cx="3917092" cy="391709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ead horse (1818) drawing high | Free Photo Illustration - rawpixel">
            <a:extLst>
              <a:ext uri="{FF2B5EF4-FFF2-40B4-BE49-F238E27FC236}">
                <a16:creationId xmlns:a16="http://schemas.microsoft.com/office/drawing/2014/main" id="{9B88D811-B298-5C62-1CC1-808500FC8BE2}"/>
              </a:ext>
            </a:extLst>
          </p:cNvPr>
          <p:cNvPicPr>
            <a:picLocks noChangeAspect="1" noChangeArrowheads="1"/>
          </p:cNvPicPr>
          <p:nvPr>
            <p:custDataLst>
              <p:tags r:id="rId2"/>
            </p:custDataLst>
          </p:nvPr>
        </p:nvPicPr>
        <p:blipFill>
          <a:blip r:embed="rId5" cstate="screen">
            <a:clrChange>
              <a:clrFrom>
                <a:srgbClr val="F5F5F4"/>
              </a:clrFrom>
              <a:clrTo>
                <a:srgbClr val="F5F5F4">
                  <a:alpha val="0"/>
                </a:srgbClr>
              </a:clrTo>
            </a:clrChange>
            <a:extLst>
              <a:ext uri="{28A0092B-C50C-407E-A947-70E740481C1C}">
                <a14:useLocalDpi xmlns:a14="http://schemas.microsoft.com/office/drawing/2010/main"/>
              </a:ext>
            </a:extLst>
          </a:blip>
          <a:srcRect/>
          <a:stretch>
            <a:fillRect/>
          </a:stretch>
        </p:blipFill>
        <p:spPr bwMode="auto">
          <a:xfrm>
            <a:off x="5045758" y="2325435"/>
            <a:ext cx="3282696" cy="3282696"/>
          </a:xfrm>
          <a:prstGeom prst="rect">
            <a:avLst/>
          </a:prstGeom>
          <a:noFill/>
          <a:extLst>
            <a:ext uri="{909E8E84-426E-40DD-AFC4-6F175D3DCCD1}">
              <a14:hiddenFill xmlns:a14="http://schemas.microsoft.com/office/drawing/2010/main">
                <a:solidFill>
                  <a:srgbClr val="FFFFFF"/>
                </a:solidFill>
              </a14:hiddenFill>
            </a:ext>
          </a:extLst>
        </p:spPr>
      </p:pic>
      <p:sp>
        <p:nvSpPr>
          <p:cNvPr id="28" name="Slide Number Placeholder 7">
            <a:extLst>
              <a:ext uri="{FF2B5EF4-FFF2-40B4-BE49-F238E27FC236}">
                <a16:creationId xmlns:a16="http://schemas.microsoft.com/office/drawing/2014/main" id="{002E8FED-A7E5-B2D8-C694-31E81D11E8D9}"/>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12</a:t>
            </a:fld>
            <a:endParaRPr lang="en-GB"/>
          </a:p>
        </p:txBody>
      </p:sp>
    </p:spTree>
    <p:extLst>
      <p:ext uri="{BB962C8B-B14F-4D97-AF65-F5344CB8AC3E}">
        <p14:creationId xmlns:p14="http://schemas.microsoft.com/office/powerpoint/2010/main" val="276973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 fill="hold"/>
                                        <p:tgtEl>
                                          <p:spTgt spid="4"/>
                                        </p:tgtEl>
                                        <p:attrNameLst>
                                          <p:attrName>ppt_w</p:attrName>
                                        </p:attrNameLst>
                                      </p:cBhvr>
                                      <p:tavLst>
                                        <p:tav tm="0">
                                          <p:val>
                                            <p:fltVal val="0"/>
                                          </p:val>
                                        </p:tav>
                                        <p:tav tm="100000">
                                          <p:val>
                                            <p:strVal val="#ppt_w"/>
                                          </p:val>
                                        </p:tav>
                                      </p:tavLst>
                                    </p:anim>
                                    <p:anim calcmode="lin" valueType="num">
                                      <p:cBhvr>
                                        <p:cTn id="8" dur="30" fill="hold"/>
                                        <p:tgtEl>
                                          <p:spTgt spid="4"/>
                                        </p:tgtEl>
                                        <p:attrNameLst>
                                          <p:attrName>ppt_h</p:attrName>
                                        </p:attrNameLst>
                                      </p:cBhvr>
                                      <p:tavLst>
                                        <p:tav tm="0">
                                          <p:val>
                                            <p:fltVal val="0"/>
                                          </p:val>
                                        </p:tav>
                                        <p:tav tm="100000">
                                          <p:val>
                                            <p:strVal val="#ppt_h"/>
                                          </p:val>
                                        </p:tav>
                                      </p:tavLst>
                                    </p:anim>
                                    <p:animEffect transition="in" filter="fade">
                                      <p:cBhvr>
                                        <p:cTn id="9" dur="30"/>
                                        <p:tgtEl>
                                          <p:spTgt spid="4"/>
                                        </p:tgtEl>
                                      </p:cBhvr>
                                    </p:animEffect>
                                  </p:childTnLst>
                                </p:cTn>
                              </p:par>
                              <p:par>
                                <p:cTn id="10" presetID="6" presetClass="emph" presetSubtype="0" decel="100000" fill="hold" nodeType="withEffect">
                                  <p:stCondLst>
                                    <p:cond delay="0"/>
                                  </p:stCondLst>
                                  <p:childTnLst>
                                    <p:animScale>
                                      <p:cBhvr>
                                        <p:cTn id="11" dur="500" fill="hold"/>
                                        <p:tgtEl>
                                          <p:spTgt spid="4"/>
                                        </p:tgtEl>
                                      </p:cBhvr>
                                      <p:by x="9999000" y="9999000"/>
                                    </p:animScale>
                                  </p:childTnLst>
                                </p:cTn>
                              </p:par>
                              <p:par>
                                <p:cTn id="12" presetID="6" presetClass="emph" presetSubtype="0" fill="hold" nodeType="withEffect">
                                  <p:stCondLst>
                                    <p:cond delay="0"/>
                                  </p:stCondLst>
                                  <p:childTnLst>
                                    <p:animScale>
                                      <p:cBhvr>
                                        <p:cTn id="13" dur="10" fill="hold"/>
                                        <p:tgtEl>
                                          <p:spTgt spid="4"/>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50"/>
                                        <p:tgtEl>
                                          <p:spTgt spid="3"/>
                                        </p:tgtEl>
                                      </p:cBhvr>
                                    </p:animEffect>
                                  </p:childTnLst>
                                </p:cTn>
                              </p:par>
                              <p:par>
                                <p:cTn id="17" presetID="42" presetClass="path" presetSubtype="0" decel="100000" fill="hold" grpId="1" nodeType="withEffect">
                                  <p:stCondLst>
                                    <p:cond delay="0"/>
                                  </p:stCondLst>
                                  <p:childTnLst>
                                    <p:animMotion origin="layout" path="M -3.75E-6 -0.03472 L -3.75E-6 1.85185E-6 " pathEditMode="relative" rAng="0" ptsTypes="AA">
                                      <p:cBhvr>
                                        <p:cTn id="18" dur="500" fill="hold"/>
                                        <p:tgtEl>
                                          <p:spTgt spid="3"/>
                                        </p:tgtEl>
                                        <p:attrNameLst>
                                          <p:attrName>ppt_x</p:attrName>
                                          <p:attrName>ppt_y</p:attrName>
                                        </p:attrNameLst>
                                      </p:cBhvr>
                                      <p:rCtr x="0" y="1736"/>
                                    </p:animMotion>
                                  </p:childTnLst>
                                </p:cTn>
                              </p:par>
                              <p:par>
                                <p:cTn id="19" presetID="10" presetClass="entr" presetSubtype="0" fill="hold" nodeType="withEffect">
                                  <p:stCondLst>
                                    <p:cond delay="250"/>
                                  </p:stCondLst>
                                  <p:childTnLst>
                                    <p:set>
                                      <p:cBhvr>
                                        <p:cTn id="20" dur="1" fill="hold">
                                          <p:stCondLst>
                                            <p:cond delay="0"/>
                                          </p:stCondLst>
                                        </p:cTn>
                                        <p:tgtEl>
                                          <p:spTgt spid="9220"/>
                                        </p:tgtEl>
                                        <p:attrNameLst>
                                          <p:attrName>style.visibility</p:attrName>
                                        </p:attrNameLst>
                                      </p:cBhvr>
                                      <p:to>
                                        <p:strVal val="visible"/>
                                      </p:to>
                                    </p:set>
                                    <p:animEffect transition="in" filter="fade">
                                      <p:cBhvr>
                                        <p:cTn id="21" dur="250"/>
                                        <p:tgtEl>
                                          <p:spTgt spid="9220"/>
                                        </p:tgtEl>
                                      </p:cBhvr>
                                    </p:animEffect>
                                  </p:childTnLst>
                                </p:cTn>
                              </p:par>
                              <p:par>
                                <p:cTn id="22" presetID="42" presetClass="path" presetSubtype="0" decel="100000" fill="hold" nodeType="withEffect">
                                  <p:stCondLst>
                                    <p:cond delay="250"/>
                                  </p:stCondLst>
                                  <p:childTnLst>
                                    <p:animMotion origin="layout" path="M -0.01719 -0.00023 L -1.25E-6 1.85185E-6 " pathEditMode="relative" rAng="0" ptsTypes="AA">
                                      <p:cBhvr>
                                        <p:cTn id="23" dur="500" fill="hold"/>
                                        <p:tgtEl>
                                          <p:spTgt spid="9220"/>
                                        </p:tgtEl>
                                        <p:attrNameLst>
                                          <p:attrName>ppt_x</p:attrName>
                                          <p:attrName>ppt_y</p:attrName>
                                        </p:attrNameLst>
                                      </p:cBhvr>
                                      <p:rCtr x="859" y="0"/>
                                    </p:animMotion>
                                  </p:childTnLst>
                                </p:cTn>
                              </p:par>
                              <p:par>
                                <p:cTn id="24" presetID="10" presetClass="entr" presetSubtype="0" fill="hold" nodeType="withEffect">
                                  <p:stCondLst>
                                    <p:cond delay="250"/>
                                  </p:stCondLst>
                                  <p:childTnLst>
                                    <p:set>
                                      <p:cBhvr>
                                        <p:cTn id="25" dur="1" fill="hold">
                                          <p:stCondLst>
                                            <p:cond delay="0"/>
                                          </p:stCondLst>
                                        </p:cTn>
                                        <p:tgtEl>
                                          <p:spTgt spid="9218"/>
                                        </p:tgtEl>
                                        <p:attrNameLst>
                                          <p:attrName>style.visibility</p:attrName>
                                        </p:attrNameLst>
                                      </p:cBhvr>
                                      <p:to>
                                        <p:strVal val="visible"/>
                                      </p:to>
                                    </p:set>
                                    <p:animEffect transition="in" filter="fade">
                                      <p:cBhvr>
                                        <p:cTn id="26" dur="250"/>
                                        <p:tgtEl>
                                          <p:spTgt spid="9218"/>
                                        </p:tgtEl>
                                      </p:cBhvr>
                                    </p:animEffect>
                                  </p:childTnLst>
                                </p:cTn>
                              </p:par>
                              <p:par>
                                <p:cTn id="27" presetID="42" presetClass="path" presetSubtype="0" decel="100000" fill="hold" nodeType="withEffect">
                                  <p:stCondLst>
                                    <p:cond delay="250"/>
                                  </p:stCondLst>
                                  <p:childTnLst>
                                    <p:animMotion origin="layout" path="M 0.01666 -0.00046 L 3.75E-6 1.85185E-6 " pathEditMode="relative" rAng="0" ptsTypes="AA">
                                      <p:cBhvr>
                                        <p:cTn id="28" dur="500" fill="hold"/>
                                        <p:tgtEl>
                                          <p:spTgt spid="9218"/>
                                        </p:tgtEl>
                                        <p:attrNameLst>
                                          <p:attrName>ppt_x</p:attrName>
                                          <p:attrName>ppt_y</p:attrName>
                                        </p:attrNameLst>
                                      </p:cBhvr>
                                      <p:rCtr x="-83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ADAB-5B22-5DED-1B98-5C74390D3936}"/>
              </a:ext>
            </a:extLst>
          </p:cNvPr>
          <p:cNvSpPr>
            <a:spLocks noGrp="1"/>
          </p:cNvSpPr>
          <p:nvPr>
            <p:ph type="title"/>
          </p:nvPr>
        </p:nvSpPr>
        <p:spPr>
          <a:xfrm>
            <a:off x="431800" y="2967335"/>
            <a:ext cx="7491413" cy="923330"/>
          </a:xfrm>
        </p:spPr>
        <p:txBody>
          <a:bodyPr/>
          <a:lstStyle/>
          <a:p>
            <a:r>
              <a:rPr lang="en-GB" dirty="0"/>
              <a:t>Horses: Science</a:t>
            </a:r>
          </a:p>
        </p:txBody>
      </p:sp>
    </p:spTree>
    <p:extLst>
      <p:ext uri="{BB962C8B-B14F-4D97-AF65-F5344CB8AC3E}">
        <p14:creationId xmlns:p14="http://schemas.microsoft.com/office/powerpoint/2010/main" val="190006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2FC36D-4F10-46DC-8E03-07389CB553F8}"/>
              </a:ext>
            </a:extLst>
          </p:cNvPr>
          <p:cNvSpPr/>
          <p:nvPr/>
        </p:nvSpPr>
        <p:spPr>
          <a:xfrm>
            <a:off x="522605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 name="TextBox 2">
            <a:extLst>
              <a:ext uri="{FF2B5EF4-FFF2-40B4-BE49-F238E27FC236}">
                <a16:creationId xmlns:a16="http://schemas.microsoft.com/office/drawing/2014/main" id="{633EEB3C-7407-9A0A-ED4B-D17153E49CC7}"/>
              </a:ext>
            </a:extLst>
          </p:cNvPr>
          <p:cNvSpPr txBox="1"/>
          <p:nvPr/>
        </p:nvSpPr>
        <p:spPr>
          <a:xfrm>
            <a:off x="431799" y="2489200"/>
            <a:ext cx="4362452" cy="1538883"/>
          </a:xfrm>
          <a:prstGeom prst="rect">
            <a:avLst/>
          </a:prstGeom>
          <a:noFill/>
        </p:spPr>
        <p:txBody>
          <a:bodyPr wrap="square" lIns="0" tIns="0" rIns="0" bIns="0" rtlCol="0" anchor="t">
            <a:spAutoFit/>
          </a:bodyPr>
          <a:lstStyle/>
          <a:p>
            <a:r>
              <a:rPr lang="en-US" sz="2000" dirty="0"/>
              <a:t>Horses have been part of our lives </a:t>
            </a:r>
            <a:br>
              <a:rPr lang="en-US" sz="2000" dirty="0"/>
            </a:br>
            <a:r>
              <a:rPr lang="en-US" sz="2000" dirty="0"/>
              <a:t>for thousands of years, and have proved fascinating for scientists. They’ve also sparked a lot of stories, and some superstitions. Here are some horse facts: </a:t>
            </a:r>
            <a:endParaRPr lang="en-GB" sz="2400" dirty="0" err="1"/>
          </a:p>
        </p:txBody>
      </p:sp>
      <p:pic>
        <p:nvPicPr>
          <p:cNvPr id="5" name="Picture 4" descr="A black and red logo&#10;&#10;Description automatically generated">
            <a:extLst>
              <a:ext uri="{FF2B5EF4-FFF2-40B4-BE49-F238E27FC236}">
                <a16:creationId xmlns:a16="http://schemas.microsoft.com/office/drawing/2014/main" id="{671AAF67-7EA0-19F8-5FAB-15CE2B924C74}"/>
              </a:ext>
            </a:extLst>
          </p:cNvPr>
          <p:cNvPicPr>
            <a:picLocks noChangeAspect="1"/>
          </p:cNvPicPr>
          <p:nvPr>
            <p:custDataLst>
              <p:tags r:id="rId1"/>
            </p:custDataLst>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
        <p:nvSpPr>
          <p:cNvPr id="8" name="TextBox 7">
            <a:extLst>
              <a:ext uri="{FF2B5EF4-FFF2-40B4-BE49-F238E27FC236}">
                <a16:creationId xmlns:a16="http://schemas.microsoft.com/office/drawing/2014/main" id="{454DC987-BACE-AFC8-C0E8-470E3E8924CE}"/>
              </a:ext>
            </a:extLst>
          </p:cNvPr>
          <p:cNvSpPr txBox="1"/>
          <p:nvPr/>
        </p:nvSpPr>
        <p:spPr>
          <a:xfrm>
            <a:off x="5659437" y="3422650"/>
            <a:ext cx="6099176" cy="1107996"/>
          </a:xfrm>
          <a:prstGeom prst="rect">
            <a:avLst/>
          </a:prstGeom>
          <a:noFill/>
        </p:spPr>
        <p:txBody>
          <a:bodyPr wrap="square" lIns="0" tIns="0" rIns="0" bIns="0" rtlCol="0" anchor="t">
            <a:spAutoFit/>
          </a:bodyPr>
          <a:lstStyle/>
          <a:p>
            <a:r>
              <a:rPr lang="en-US" sz="2400" b="1" dirty="0"/>
              <a:t>Horses sleep for around three hours a day. They can doze standing up but have to lie down for the deep sleep they need every day.</a:t>
            </a:r>
            <a:endParaRPr lang="en-GB" sz="2800" b="1" dirty="0" err="1"/>
          </a:p>
        </p:txBody>
      </p:sp>
      <p:grpSp>
        <p:nvGrpSpPr>
          <p:cNvPr id="9" name="Graphic 5">
            <a:extLst>
              <a:ext uri="{FF2B5EF4-FFF2-40B4-BE49-F238E27FC236}">
                <a16:creationId xmlns:a16="http://schemas.microsoft.com/office/drawing/2014/main" id="{5EA468C7-E01B-3D1E-7025-D8B3A1006CE4}"/>
              </a:ext>
            </a:extLst>
          </p:cNvPr>
          <p:cNvGrpSpPr/>
          <p:nvPr/>
        </p:nvGrpSpPr>
        <p:grpSpPr>
          <a:xfrm>
            <a:off x="5659437" y="2696685"/>
            <a:ext cx="596900" cy="508000"/>
            <a:chOff x="5805487" y="2679700"/>
            <a:chExt cx="596900" cy="508000"/>
          </a:xfrm>
          <a:noFill/>
        </p:grpSpPr>
        <p:sp>
          <p:nvSpPr>
            <p:cNvPr id="10" name="Freeform: Shape 9">
              <a:extLst>
                <a:ext uri="{FF2B5EF4-FFF2-40B4-BE49-F238E27FC236}">
                  <a16:creationId xmlns:a16="http://schemas.microsoft.com/office/drawing/2014/main" id="{AFB91693-19D6-D0A7-80BB-BBA5C84A5C40}"/>
                </a:ext>
              </a:extLst>
            </p:cNvPr>
            <p:cNvSpPr/>
            <p:nvPr/>
          </p:nvSpPr>
          <p:spPr>
            <a:xfrm>
              <a:off x="5805487" y="2679700"/>
              <a:ext cx="508000" cy="508000"/>
            </a:xfrm>
            <a:custGeom>
              <a:avLst/>
              <a:gdLst>
                <a:gd name="connsiteX0" fmla="*/ 254000 w 508000"/>
                <a:gd name="connsiteY0" fmla="*/ 508000 h 508000"/>
                <a:gd name="connsiteX1" fmla="*/ 0 w 508000"/>
                <a:gd name="connsiteY1" fmla="*/ 254000 h 508000"/>
                <a:gd name="connsiteX2" fmla="*/ 254000 w 508000"/>
                <a:gd name="connsiteY2" fmla="*/ 0 h 508000"/>
                <a:gd name="connsiteX3" fmla="*/ 508000 w 508000"/>
                <a:gd name="connsiteY3" fmla="*/ 254000 h 508000"/>
                <a:gd name="connsiteX4" fmla="*/ 508000 w 508000"/>
                <a:gd name="connsiteY4" fmla="*/ 34290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000" h="508000" extrusionOk="0">
                  <a:moveTo>
                    <a:pt x="254000" y="508000"/>
                  </a:moveTo>
                  <a:cubicBezTo>
                    <a:pt x="95805" y="496592"/>
                    <a:pt x="-18420" y="400613"/>
                    <a:pt x="0" y="254000"/>
                  </a:cubicBezTo>
                  <a:cubicBezTo>
                    <a:pt x="25756" y="119722"/>
                    <a:pt x="108573" y="182"/>
                    <a:pt x="254000" y="0"/>
                  </a:cubicBezTo>
                  <a:cubicBezTo>
                    <a:pt x="373899" y="19336"/>
                    <a:pt x="506637" y="121835"/>
                    <a:pt x="508000" y="254000"/>
                  </a:cubicBezTo>
                  <a:cubicBezTo>
                    <a:pt x="515524" y="277199"/>
                    <a:pt x="514137" y="317417"/>
                    <a:pt x="508000" y="342900"/>
                  </a:cubicBezTo>
                </a:path>
              </a:pathLst>
            </a:custGeom>
            <a:noFill/>
            <a:ln w="19050" cap="flat">
              <a:solidFill>
                <a:schemeClr val="accent1"/>
              </a:solidFill>
              <a:prstDash val="solid"/>
              <a:miter/>
              <a:extLst>
                <a:ext uri="{C807C97D-BFC1-408E-A445-0C87EB9F89A2}">
                  <ask:lineSketchStyleProps xmlns:ask="http://schemas.microsoft.com/office/drawing/2018/sketchyshapes" sd="1219033472">
                    <a:custGeom>
                      <a:avLst/>
                      <a:gdLst>
                        <a:gd name="connsiteX0" fmla="*/ 254000 w 508000"/>
                        <a:gd name="connsiteY0" fmla="*/ 508000 h 508000"/>
                        <a:gd name="connsiteX1" fmla="*/ 0 w 508000"/>
                        <a:gd name="connsiteY1" fmla="*/ 254000 h 508000"/>
                        <a:gd name="connsiteX2" fmla="*/ 254000 w 508000"/>
                        <a:gd name="connsiteY2" fmla="*/ 0 h 508000"/>
                        <a:gd name="connsiteX3" fmla="*/ 508000 w 508000"/>
                        <a:gd name="connsiteY3" fmla="*/ 254000 h 508000"/>
                        <a:gd name="connsiteX4" fmla="*/ 508000 w 508000"/>
                        <a:gd name="connsiteY4" fmla="*/ 34290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000" h="508000">
                          <a:moveTo>
                            <a:pt x="254000" y="508000"/>
                          </a:moveTo>
                          <a:cubicBezTo>
                            <a:pt x="114300" y="508000"/>
                            <a:pt x="0" y="393700"/>
                            <a:pt x="0" y="254000"/>
                          </a:cubicBezTo>
                          <a:cubicBezTo>
                            <a:pt x="0" y="114300"/>
                            <a:pt x="114300" y="0"/>
                            <a:pt x="254000" y="0"/>
                          </a:cubicBezTo>
                          <a:cubicBezTo>
                            <a:pt x="393700" y="0"/>
                            <a:pt x="508000" y="114300"/>
                            <a:pt x="508000" y="254000"/>
                          </a:cubicBezTo>
                          <a:lnTo>
                            <a:pt x="508000" y="342900"/>
                          </a:lnTo>
                        </a:path>
                      </a:pathLst>
                    </a:custGeom>
                    <ask:type>
                      <ask:lineSketchCurved/>
                    </ask:type>
                  </ask:lineSketchStyleProps>
                </a:ext>
              </a:extLst>
            </a:ln>
          </p:spPr>
          <p:txBody>
            <a:bodyPr rtlCol="0" anchor="ctr"/>
            <a:lstStyle/>
            <a:p>
              <a:endParaRPr lang="en-GB"/>
            </a:p>
          </p:txBody>
        </p:sp>
        <p:sp>
          <p:nvSpPr>
            <p:cNvPr id="11" name="Freeform: Shape 10">
              <a:extLst>
                <a:ext uri="{FF2B5EF4-FFF2-40B4-BE49-F238E27FC236}">
                  <a16:creationId xmlns:a16="http://schemas.microsoft.com/office/drawing/2014/main" id="{4AA1A7E1-D546-39C6-4E67-C3FB6B3494E1}"/>
                </a:ext>
              </a:extLst>
            </p:cNvPr>
            <p:cNvSpPr/>
            <p:nvPr/>
          </p:nvSpPr>
          <p:spPr>
            <a:xfrm>
              <a:off x="5979477" y="2800350"/>
              <a:ext cx="227329" cy="147319"/>
            </a:xfrm>
            <a:custGeom>
              <a:avLst/>
              <a:gdLst>
                <a:gd name="connsiteX0" fmla="*/ 227330 w 227329"/>
                <a:gd name="connsiteY0" fmla="*/ 0 h 147319"/>
                <a:gd name="connsiteX1" fmla="*/ 80010 w 227329"/>
                <a:gd name="connsiteY1" fmla="*/ 147320 h 147319"/>
                <a:gd name="connsiteX2" fmla="*/ 0 w 227329"/>
                <a:gd name="connsiteY2" fmla="*/ 66040 h 147319"/>
              </a:gdLst>
              <a:ahLst/>
              <a:cxnLst>
                <a:cxn ang="0">
                  <a:pos x="connsiteX0" y="connsiteY0"/>
                </a:cxn>
                <a:cxn ang="0">
                  <a:pos x="connsiteX1" y="connsiteY1"/>
                </a:cxn>
                <a:cxn ang="0">
                  <a:pos x="connsiteX2" y="connsiteY2"/>
                </a:cxn>
              </a:cxnLst>
              <a:rect l="l" t="t" r="r" b="b"/>
              <a:pathLst>
                <a:path w="227329" h="147319" extrusionOk="0">
                  <a:moveTo>
                    <a:pt x="227330" y="0"/>
                  </a:moveTo>
                  <a:cubicBezTo>
                    <a:pt x="149585" y="58753"/>
                    <a:pt x="120661" y="129316"/>
                    <a:pt x="80010" y="147320"/>
                  </a:cubicBezTo>
                  <a:cubicBezTo>
                    <a:pt x="74985" y="128697"/>
                    <a:pt x="43625" y="99955"/>
                    <a:pt x="0" y="66040"/>
                  </a:cubicBezTo>
                </a:path>
              </a:pathLst>
            </a:custGeom>
            <a:noFill/>
            <a:ln w="19050" cap="flat">
              <a:solidFill>
                <a:schemeClr val="accent1"/>
              </a:solidFill>
              <a:prstDash val="solid"/>
              <a:miter/>
              <a:extLst>
                <a:ext uri="{C807C97D-BFC1-408E-A445-0C87EB9F89A2}">
                  <ask:lineSketchStyleProps xmlns:ask="http://schemas.microsoft.com/office/drawing/2018/sketchyshapes" sd="2650216993">
                    <a:custGeom>
                      <a:avLst/>
                      <a:gdLst>
                        <a:gd name="connsiteX0" fmla="*/ 227330 w 227329"/>
                        <a:gd name="connsiteY0" fmla="*/ 0 h 147319"/>
                        <a:gd name="connsiteX1" fmla="*/ 80010 w 227329"/>
                        <a:gd name="connsiteY1" fmla="*/ 147320 h 147319"/>
                        <a:gd name="connsiteX2" fmla="*/ 0 w 227329"/>
                        <a:gd name="connsiteY2" fmla="*/ 66040 h 147319"/>
                      </a:gdLst>
                      <a:ahLst/>
                      <a:cxnLst>
                        <a:cxn ang="0">
                          <a:pos x="connsiteX0" y="connsiteY0"/>
                        </a:cxn>
                        <a:cxn ang="0">
                          <a:pos x="connsiteX1" y="connsiteY1"/>
                        </a:cxn>
                        <a:cxn ang="0">
                          <a:pos x="connsiteX2" y="connsiteY2"/>
                        </a:cxn>
                      </a:cxnLst>
                      <a:rect l="l" t="t" r="r" b="b"/>
                      <a:pathLst>
                        <a:path w="227329" h="147319">
                          <a:moveTo>
                            <a:pt x="227330" y="0"/>
                          </a:moveTo>
                          <a:lnTo>
                            <a:pt x="80010" y="147320"/>
                          </a:lnTo>
                          <a:lnTo>
                            <a:pt x="0" y="66040"/>
                          </a:lnTo>
                        </a:path>
                      </a:pathLst>
                    </a:custGeom>
                    <ask:type>
                      <ask:lineSketchCurved/>
                    </ask:type>
                  </ask:lineSketchStyleProps>
                </a:ext>
              </a:extLst>
            </a:ln>
          </p:spPr>
          <p:txBody>
            <a:bodyPr rtlCol="0" anchor="ctr"/>
            <a:lstStyle/>
            <a:p>
              <a:endParaRPr lang="en-GB"/>
            </a:p>
          </p:txBody>
        </p:sp>
        <p:sp>
          <p:nvSpPr>
            <p:cNvPr id="12" name="Freeform: Shape 11">
              <a:extLst>
                <a:ext uri="{FF2B5EF4-FFF2-40B4-BE49-F238E27FC236}">
                  <a16:creationId xmlns:a16="http://schemas.microsoft.com/office/drawing/2014/main" id="{AB14C3EB-E4D5-C5D1-BD17-D5ADA021353E}"/>
                </a:ext>
              </a:extLst>
            </p:cNvPr>
            <p:cNvSpPr/>
            <p:nvPr/>
          </p:nvSpPr>
          <p:spPr>
            <a:xfrm>
              <a:off x="6084887" y="3035300"/>
              <a:ext cx="101600" cy="152400"/>
            </a:xfrm>
            <a:custGeom>
              <a:avLst/>
              <a:gdLst>
                <a:gd name="connsiteX0" fmla="*/ 0 w 101600"/>
                <a:gd name="connsiteY0" fmla="*/ 0 h 152400"/>
                <a:gd name="connsiteX1" fmla="*/ 88900 w 101600"/>
                <a:gd name="connsiteY1" fmla="*/ 0 h 152400"/>
                <a:gd name="connsiteX2" fmla="*/ 88900 w 101600"/>
                <a:gd name="connsiteY2" fmla="*/ 25400 h 152400"/>
                <a:gd name="connsiteX3" fmla="*/ 12700 w 101600"/>
                <a:gd name="connsiteY3" fmla="*/ 139700 h 152400"/>
                <a:gd name="connsiteX4" fmla="*/ 12700 w 101600"/>
                <a:gd name="connsiteY4" fmla="*/ 152400 h 152400"/>
                <a:gd name="connsiteX5" fmla="*/ 101600 w 101600"/>
                <a:gd name="connsiteY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 h="152400" extrusionOk="0">
                  <a:moveTo>
                    <a:pt x="0" y="0"/>
                  </a:moveTo>
                  <a:cubicBezTo>
                    <a:pt x="33059" y="3389"/>
                    <a:pt x="48941" y="3967"/>
                    <a:pt x="88900" y="0"/>
                  </a:cubicBezTo>
                  <a:cubicBezTo>
                    <a:pt x="87260" y="9503"/>
                    <a:pt x="89510" y="17344"/>
                    <a:pt x="88900" y="25400"/>
                  </a:cubicBezTo>
                  <a:cubicBezTo>
                    <a:pt x="55132" y="64052"/>
                    <a:pt x="26024" y="117933"/>
                    <a:pt x="12700" y="139700"/>
                  </a:cubicBezTo>
                  <a:cubicBezTo>
                    <a:pt x="12764" y="141561"/>
                    <a:pt x="11684" y="147291"/>
                    <a:pt x="12700" y="152400"/>
                  </a:cubicBezTo>
                  <a:cubicBezTo>
                    <a:pt x="25747" y="158648"/>
                    <a:pt x="60530" y="152694"/>
                    <a:pt x="101600" y="152400"/>
                  </a:cubicBezTo>
                </a:path>
              </a:pathLst>
            </a:custGeom>
            <a:noFill/>
            <a:ln w="19050" cap="flat">
              <a:solidFill>
                <a:schemeClr val="accent1"/>
              </a:solidFill>
              <a:prstDash val="solid"/>
              <a:miter/>
              <a:extLst>
                <a:ext uri="{C807C97D-BFC1-408E-A445-0C87EB9F89A2}">
                  <ask:lineSketchStyleProps xmlns:ask="http://schemas.microsoft.com/office/drawing/2018/sketchyshapes" sd="11941739">
                    <a:custGeom>
                      <a:avLst/>
                      <a:gdLst>
                        <a:gd name="connsiteX0" fmla="*/ 0 w 101600"/>
                        <a:gd name="connsiteY0" fmla="*/ 0 h 152400"/>
                        <a:gd name="connsiteX1" fmla="*/ 88900 w 101600"/>
                        <a:gd name="connsiteY1" fmla="*/ 0 h 152400"/>
                        <a:gd name="connsiteX2" fmla="*/ 88900 w 101600"/>
                        <a:gd name="connsiteY2" fmla="*/ 25400 h 152400"/>
                        <a:gd name="connsiteX3" fmla="*/ 12700 w 101600"/>
                        <a:gd name="connsiteY3" fmla="*/ 139700 h 152400"/>
                        <a:gd name="connsiteX4" fmla="*/ 12700 w 101600"/>
                        <a:gd name="connsiteY4" fmla="*/ 152400 h 152400"/>
                        <a:gd name="connsiteX5" fmla="*/ 101600 w 101600"/>
                        <a:gd name="connsiteY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 h="152400">
                          <a:moveTo>
                            <a:pt x="0" y="0"/>
                          </a:moveTo>
                          <a:lnTo>
                            <a:pt x="88900" y="0"/>
                          </a:lnTo>
                          <a:lnTo>
                            <a:pt x="88900" y="25400"/>
                          </a:lnTo>
                          <a:lnTo>
                            <a:pt x="12700" y="139700"/>
                          </a:lnTo>
                          <a:lnTo>
                            <a:pt x="12700" y="152400"/>
                          </a:lnTo>
                          <a:lnTo>
                            <a:pt x="101600" y="152400"/>
                          </a:lnTo>
                        </a:path>
                      </a:pathLst>
                    </a:custGeom>
                    <ask:type>
                      <ask:lineSketchCurved/>
                    </ask:type>
                  </ask:lineSketchStyleProps>
                </a:ext>
              </a:extLst>
            </a:ln>
          </p:spPr>
          <p:txBody>
            <a:bodyPr rtlCol="0" anchor="ctr"/>
            <a:lstStyle/>
            <a:p>
              <a:endParaRPr lang="en-GB"/>
            </a:p>
          </p:txBody>
        </p:sp>
        <p:sp>
          <p:nvSpPr>
            <p:cNvPr id="13" name="Freeform: Shape 12">
              <a:extLst>
                <a:ext uri="{FF2B5EF4-FFF2-40B4-BE49-F238E27FC236}">
                  <a16:creationId xmlns:a16="http://schemas.microsoft.com/office/drawing/2014/main" id="{4FD44CF5-B062-1559-DDD5-3ED865E38F47}"/>
                </a:ext>
              </a:extLst>
            </p:cNvPr>
            <p:cNvSpPr/>
            <p:nvPr/>
          </p:nvSpPr>
          <p:spPr>
            <a:xfrm>
              <a:off x="6211887" y="3073400"/>
              <a:ext cx="88900" cy="114300"/>
            </a:xfrm>
            <a:custGeom>
              <a:avLst/>
              <a:gdLst>
                <a:gd name="connsiteX0" fmla="*/ 0 w 88900"/>
                <a:gd name="connsiteY0" fmla="*/ 0 h 114300"/>
                <a:gd name="connsiteX1" fmla="*/ 76200 w 88900"/>
                <a:gd name="connsiteY1" fmla="*/ 0 h 114300"/>
                <a:gd name="connsiteX2" fmla="*/ 76200 w 88900"/>
                <a:gd name="connsiteY2" fmla="*/ 12700 h 114300"/>
                <a:gd name="connsiteX3" fmla="*/ 12700 w 88900"/>
                <a:gd name="connsiteY3" fmla="*/ 101600 h 114300"/>
                <a:gd name="connsiteX4" fmla="*/ 12700 w 88900"/>
                <a:gd name="connsiteY4" fmla="*/ 114300 h 114300"/>
                <a:gd name="connsiteX5" fmla="*/ 88900 w 88900"/>
                <a:gd name="connsiteY5"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 h="114300" extrusionOk="0">
                  <a:moveTo>
                    <a:pt x="0" y="0"/>
                  </a:moveTo>
                  <a:cubicBezTo>
                    <a:pt x="31267" y="1097"/>
                    <a:pt x="66205" y="-6789"/>
                    <a:pt x="76200" y="0"/>
                  </a:cubicBezTo>
                  <a:cubicBezTo>
                    <a:pt x="76317" y="2463"/>
                    <a:pt x="76493" y="7095"/>
                    <a:pt x="76200" y="12700"/>
                  </a:cubicBezTo>
                  <a:cubicBezTo>
                    <a:pt x="52224" y="39396"/>
                    <a:pt x="23266" y="87009"/>
                    <a:pt x="12700" y="101600"/>
                  </a:cubicBezTo>
                  <a:cubicBezTo>
                    <a:pt x="12236" y="103232"/>
                    <a:pt x="11599" y="108289"/>
                    <a:pt x="12700" y="114300"/>
                  </a:cubicBezTo>
                  <a:cubicBezTo>
                    <a:pt x="32615" y="107586"/>
                    <a:pt x="74817" y="112788"/>
                    <a:pt x="88900" y="114300"/>
                  </a:cubicBezTo>
                </a:path>
              </a:pathLst>
            </a:custGeom>
            <a:noFill/>
            <a:ln w="19050" cap="flat">
              <a:solidFill>
                <a:schemeClr val="accent1"/>
              </a:solidFill>
              <a:prstDash val="solid"/>
              <a:miter/>
              <a:extLst>
                <a:ext uri="{C807C97D-BFC1-408E-A445-0C87EB9F89A2}">
                  <ask:lineSketchStyleProps xmlns:ask="http://schemas.microsoft.com/office/drawing/2018/sketchyshapes" sd="3695399832">
                    <a:custGeom>
                      <a:avLst/>
                      <a:gdLst>
                        <a:gd name="connsiteX0" fmla="*/ 0 w 88900"/>
                        <a:gd name="connsiteY0" fmla="*/ 0 h 114300"/>
                        <a:gd name="connsiteX1" fmla="*/ 76200 w 88900"/>
                        <a:gd name="connsiteY1" fmla="*/ 0 h 114300"/>
                        <a:gd name="connsiteX2" fmla="*/ 76200 w 88900"/>
                        <a:gd name="connsiteY2" fmla="*/ 12700 h 114300"/>
                        <a:gd name="connsiteX3" fmla="*/ 12700 w 88900"/>
                        <a:gd name="connsiteY3" fmla="*/ 101600 h 114300"/>
                        <a:gd name="connsiteX4" fmla="*/ 12700 w 88900"/>
                        <a:gd name="connsiteY4" fmla="*/ 114300 h 114300"/>
                        <a:gd name="connsiteX5" fmla="*/ 88900 w 88900"/>
                        <a:gd name="connsiteY5"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 h="114300">
                          <a:moveTo>
                            <a:pt x="0" y="0"/>
                          </a:moveTo>
                          <a:lnTo>
                            <a:pt x="76200" y="0"/>
                          </a:lnTo>
                          <a:lnTo>
                            <a:pt x="76200" y="12700"/>
                          </a:lnTo>
                          <a:lnTo>
                            <a:pt x="12700" y="101600"/>
                          </a:lnTo>
                          <a:lnTo>
                            <a:pt x="12700" y="114300"/>
                          </a:lnTo>
                          <a:lnTo>
                            <a:pt x="88900" y="114300"/>
                          </a:lnTo>
                        </a:path>
                      </a:pathLst>
                    </a:custGeom>
                    <ask:type>
                      <ask:lineSketchCurved/>
                    </ask:type>
                  </ask:lineSketchStyleProps>
                </a:ext>
              </a:extLst>
            </a:ln>
          </p:spPr>
          <p:txBody>
            <a:bodyPr rtlCol="0" anchor="ctr"/>
            <a:lstStyle/>
            <a:p>
              <a:endParaRPr lang="en-GB"/>
            </a:p>
          </p:txBody>
        </p:sp>
        <p:sp>
          <p:nvSpPr>
            <p:cNvPr id="14" name="Freeform: Shape 13">
              <a:extLst>
                <a:ext uri="{FF2B5EF4-FFF2-40B4-BE49-F238E27FC236}">
                  <a16:creationId xmlns:a16="http://schemas.microsoft.com/office/drawing/2014/main" id="{71CBCB6E-113C-7CF6-4BE7-50B11BF58847}"/>
                </a:ext>
              </a:extLst>
            </p:cNvPr>
            <p:cNvSpPr/>
            <p:nvPr/>
          </p:nvSpPr>
          <p:spPr>
            <a:xfrm>
              <a:off x="6326187" y="3098800"/>
              <a:ext cx="76200" cy="88900"/>
            </a:xfrm>
            <a:custGeom>
              <a:avLst/>
              <a:gdLst>
                <a:gd name="connsiteX0" fmla="*/ 0 w 76200"/>
                <a:gd name="connsiteY0" fmla="*/ 0 h 88900"/>
                <a:gd name="connsiteX1" fmla="*/ 63500 w 76200"/>
                <a:gd name="connsiteY1" fmla="*/ 0 h 88900"/>
                <a:gd name="connsiteX2" fmla="*/ 63500 w 76200"/>
                <a:gd name="connsiteY2" fmla="*/ 12700 h 88900"/>
                <a:gd name="connsiteX3" fmla="*/ 12700 w 76200"/>
                <a:gd name="connsiteY3" fmla="*/ 76200 h 88900"/>
                <a:gd name="connsiteX4" fmla="*/ 12700 w 76200"/>
                <a:gd name="connsiteY4" fmla="*/ 88900 h 88900"/>
                <a:gd name="connsiteX5" fmla="*/ 76200 w 76200"/>
                <a:gd name="connsiteY5" fmla="*/ 88900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88900" extrusionOk="0">
                  <a:moveTo>
                    <a:pt x="0" y="0"/>
                  </a:moveTo>
                  <a:cubicBezTo>
                    <a:pt x="17834" y="-4482"/>
                    <a:pt x="33784" y="-3716"/>
                    <a:pt x="63500" y="0"/>
                  </a:cubicBezTo>
                  <a:cubicBezTo>
                    <a:pt x="63337" y="2986"/>
                    <a:pt x="62731" y="6957"/>
                    <a:pt x="63500" y="12700"/>
                  </a:cubicBezTo>
                  <a:cubicBezTo>
                    <a:pt x="42876" y="45210"/>
                    <a:pt x="23795" y="51209"/>
                    <a:pt x="12700" y="76200"/>
                  </a:cubicBezTo>
                  <a:cubicBezTo>
                    <a:pt x="13049" y="80301"/>
                    <a:pt x="11982" y="87410"/>
                    <a:pt x="12700" y="88900"/>
                  </a:cubicBezTo>
                  <a:cubicBezTo>
                    <a:pt x="43770" y="92130"/>
                    <a:pt x="45152" y="87215"/>
                    <a:pt x="76200" y="88900"/>
                  </a:cubicBezTo>
                </a:path>
              </a:pathLst>
            </a:custGeom>
            <a:noFill/>
            <a:ln w="19050" cap="flat">
              <a:solidFill>
                <a:schemeClr val="accent1"/>
              </a:solidFill>
              <a:prstDash val="solid"/>
              <a:miter/>
              <a:extLst>
                <a:ext uri="{C807C97D-BFC1-408E-A445-0C87EB9F89A2}">
                  <ask:lineSketchStyleProps xmlns:ask="http://schemas.microsoft.com/office/drawing/2018/sketchyshapes" sd="2168721310">
                    <a:custGeom>
                      <a:avLst/>
                      <a:gdLst>
                        <a:gd name="connsiteX0" fmla="*/ 0 w 76200"/>
                        <a:gd name="connsiteY0" fmla="*/ 0 h 88900"/>
                        <a:gd name="connsiteX1" fmla="*/ 63500 w 76200"/>
                        <a:gd name="connsiteY1" fmla="*/ 0 h 88900"/>
                        <a:gd name="connsiteX2" fmla="*/ 63500 w 76200"/>
                        <a:gd name="connsiteY2" fmla="*/ 12700 h 88900"/>
                        <a:gd name="connsiteX3" fmla="*/ 12700 w 76200"/>
                        <a:gd name="connsiteY3" fmla="*/ 76200 h 88900"/>
                        <a:gd name="connsiteX4" fmla="*/ 12700 w 76200"/>
                        <a:gd name="connsiteY4" fmla="*/ 88900 h 88900"/>
                        <a:gd name="connsiteX5" fmla="*/ 76200 w 76200"/>
                        <a:gd name="connsiteY5" fmla="*/ 88900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88900">
                          <a:moveTo>
                            <a:pt x="0" y="0"/>
                          </a:moveTo>
                          <a:lnTo>
                            <a:pt x="63500" y="0"/>
                          </a:lnTo>
                          <a:lnTo>
                            <a:pt x="63500" y="12700"/>
                          </a:lnTo>
                          <a:lnTo>
                            <a:pt x="12700" y="76200"/>
                          </a:lnTo>
                          <a:lnTo>
                            <a:pt x="12700" y="88900"/>
                          </a:lnTo>
                          <a:lnTo>
                            <a:pt x="76200" y="88900"/>
                          </a:lnTo>
                        </a:path>
                      </a:pathLst>
                    </a:custGeom>
                    <ask:type>
                      <ask:lineSketchCurved/>
                    </ask:type>
                  </ask:lineSketchStyleProps>
                </a:ext>
              </a:extLst>
            </a:ln>
          </p:spPr>
          <p:txBody>
            <a:bodyPr rtlCol="0" anchor="ctr"/>
            <a:lstStyle/>
            <a:p>
              <a:endParaRPr lang="en-GB"/>
            </a:p>
          </p:txBody>
        </p:sp>
      </p:grpSp>
      <p:sp>
        <p:nvSpPr>
          <p:cNvPr id="16" name="Slide Number Placeholder 7">
            <a:extLst>
              <a:ext uri="{FF2B5EF4-FFF2-40B4-BE49-F238E27FC236}">
                <a16:creationId xmlns:a16="http://schemas.microsoft.com/office/drawing/2014/main" id="{BCD6835D-A90F-9FED-6990-AF1C7F10F0F2}"/>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14</a:t>
            </a:fld>
            <a:endParaRPr lang="en-GB"/>
          </a:p>
        </p:txBody>
      </p:sp>
    </p:spTree>
    <p:extLst>
      <p:ext uri="{BB962C8B-B14F-4D97-AF65-F5344CB8AC3E}">
        <p14:creationId xmlns:p14="http://schemas.microsoft.com/office/powerpoint/2010/main" val="243017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3"/>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2"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30" fill="hold"/>
                                        <p:tgtEl>
                                          <p:spTgt spid="9"/>
                                        </p:tgtEl>
                                        <p:attrNameLst>
                                          <p:attrName>ppt_w</p:attrName>
                                        </p:attrNameLst>
                                      </p:cBhvr>
                                      <p:tavLst>
                                        <p:tav tm="0">
                                          <p:val>
                                            <p:fltVal val="0"/>
                                          </p:val>
                                        </p:tav>
                                        <p:tav tm="100000">
                                          <p:val>
                                            <p:strVal val="#ppt_w"/>
                                          </p:val>
                                        </p:tav>
                                      </p:tavLst>
                                    </p:anim>
                                    <p:anim calcmode="lin" valueType="num">
                                      <p:cBhvr>
                                        <p:cTn id="23" dur="30" fill="hold"/>
                                        <p:tgtEl>
                                          <p:spTgt spid="9"/>
                                        </p:tgtEl>
                                        <p:attrNameLst>
                                          <p:attrName>ppt_h</p:attrName>
                                        </p:attrNameLst>
                                      </p:cBhvr>
                                      <p:tavLst>
                                        <p:tav tm="0">
                                          <p:val>
                                            <p:fltVal val="0"/>
                                          </p:val>
                                        </p:tav>
                                        <p:tav tm="100000">
                                          <p:val>
                                            <p:strVal val="#ppt_h"/>
                                          </p:val>
                                        </p:tav>
                                      </p:tavLst>
                                    </p:anim>
                                    <p:animEffect transition="in" filter="fade">
                                      <p:cBhvr>
                                        <p:cTn id="24" dur="30"/>
                                        <p:tgtEl>
                                          <p:spTgt spid="9"/>
                                        </p:tgtEl>
                                      </p:cBhvr>
                                    </p:animEffect>
                                  </p:childTnLst>
                                </p:cTn>
                              </p:par>
                              <p:par>
                                <p:cTn id="25" presetID="6" presetClass="emph" presetSubtype="0" decel="100000" fill="hold" nodeType="withEffect">
                                  <p:stCondLst>
                                    <p:cond delay="0"/>
                                  </p:stCondLst>
                                  <p:childTnLst>
                                    <p:animScale>
                                      <p:cBhvr>
                                        <p:cTn id="26" dur="500" fill="hold"/>
                                        <p:tgtEl>
                                          <p:spTgt spid="9"/>
                                        </p:tgtEl>
                                      </p:cBhvr>
                                      <p:by x="9999000" y="9999000"/>
                                    </p:animScale>
                                  </p:childTnLst>
                                </p:cTn>
                              </p:par>
                              <p:par>
                                <p:cTn id="27" presetID="6" presetClass="emph" presetSubtype="0" fill="hold" nodeType="withEffect">
                                  <p:stCondLst>
                                    <p:cond delay="0"/>
                                  </p:stCondLst>
                                  <p:childTnLst>
                                    <p:animScale>
                                      <p:cBhvr>
                                        <p:cTn id="28" dur="10" fill="hold"/>
                                        <p:tgtEl>
                                          <p:spTgt spid="9"/>
                                        </p:tgtEl>
                                      </p:cBhvr>
                                      <p:by x="1000" y="1000"/>
                                    </p:animScale>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
                                        <p:tgtEl>
                                          <p:spTgt spid="8"/>
                                        </p:tgtEl>
                                      </p:cBhvr>
                                    </p:animEffect>
                                  </p:childTnLst>
                                </p:cTn>
                              </p:par>
                              <p:par>
                                <p:cTn id="32" presetID="42" presetClass="path" presetSubtype="0" decel="100000" fill="hold" grpId="1" nodeType="withEffect">
                                  <p:stCondLst>
                                    <p:cond delay="0"/>
                                  </p:stCondLst>
                                  <p:childTnLst>
                                    <p:animMotion origin="layout" path="M -3.75E-6 -0.03472 L -3.75E-6 1.85185E-6 " pathEditMode="relative" rAng="0" ptsTypes="AA">
                                      <p:cBhvr>
                                        <p:cTn id="33" dur="500" fill="hold"/>
                                        <p:tgtEl>
                                          <p:spTgt spid="8"/>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 grpId="1"/>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2FC36D-4F10-46DC-8E03-07389CB553F8}"/>
              </a:ext>
            </a:extLst>
          </p:cNvPr>
          <p:cNvSpPr/>
          <p:nvPr/>
        </p:nvSpPr>
        <p:spPr>
          <a:xfrm>
            <a:off x="522605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 name="TextBox 2">
            <a:extLst>
              <a:ext uri="{FF2B5EF4-FFF2-40B4-BE49-F238E27FC236}">
                <a16:creationId xmlns:a16="http://schemas.microsoft.com/office/drawing/2014/main" id="{633EEB3C-7407-9A0A-ED4B-D17153E49CC7}"/>
              </a:ext>
            </a:extLst>
          </p:cNvPr>
          <p:cNvSpPr txBox="1"/>
          <p:nvPr/>
        </p:nvSpPr>
        <p:spPr>
          <a:xfrm>
            <a:off x="431799" y="2489200"/>
            <a:ext cx="4362452" cy="1538883"/>
          </a:xfrm>
          <a:prstGeom prst="rect">
            <a:avLst/>
          </a:prstGeom>
          <a:noFill/>
        </p:spPr>
        <p:txBody>
          <a:bodyPr wrap="square" lIns="0" tIns="0" rIns="0" bIns="0" rtlCol="0" anchor="t">
            <a:spAutoFit/>
          </a:bodyPr>
          <a:lstStyle/>
          <a:p>
            <a:r>
              <a:rPr lang="en-US" sz="2000" dirty="0"/>
              <a:t>Horses have been part of our lives </a:t>
            </a:r>
            <a:br>
              <a:rPr lang="en-US" sz="2000" dirty="0"/>
            </a:br>
            <a:r>
              <a:rPr lang="en-US" sz="2000" dirty="0"/>
              <a:t>for thousands of years, and have proved fascinating for scientists. They’ve also sparked a lot of stories, and some superstitions. Here are some horse facts: </a:t>
            </a:r>
            <a:endParaRPr lang="en-GB" sz="2400" dirty="0" err="1"/>
          </a:p>
        </p:txBody>
      </p:sp>
      <p:pic>
        <p:nvPicPr>
          <p:cNvPr id="5" name="Picture 4" descr="A black and red logo&#10;&#10;Description automatically generated">
            <a:extLst>
              <a:ext uri="{FF2B5EF4-FFF2-40B4-BE49-F238E27FC236}">
                <a16:creationId xmlns:a16="http://schemas.microsoft.com/office/drawing/2014/main" id="{671AAF67-7EA0-19F8-5FAB-15CE2B924C74}"/>
              </a:ext>
            </a:extLst>
          </p:cNvPr>
          <p:cNvPicPr>
            <a:picLocks noChangeAspect="1"/>
          </p:cNvPicPr>
          <p:nvPr>
            <p:custDataLst>
              <p:tags r:id="rId1"/>
            </p:custDataLst>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
        <p:nvSpPr>
          <p:cNvPr id="8" name="TextBox 7">
            <a:extLst>
              <a:ext uri="{FF2B5EF4-FFF2-40B4-BE49-F238E27FC236}">
                <a16:creationId xmlns:a16="http://schemas.microsoft.com/office/drawing/2014/main" id="{454DC987-BACE-AFC8-C0E8-470E3E8924CE}"/>
              </a:ext>
            </a:extLst>
          </p:cNvPr>
          <p:cNvSpPr txBox="1"/>
          <p:nvPr/>
        </p:nvSpPr>
        <p:spPr>
          <a:xfrm>
            <a:off x="5659437" y="2841982"/>
            <a:ext cx="6099176" cy="1477328"/>
          </a:xfrm>
          <a:prstGeom prst="rect">
            <a:avLst/>
          </a:prstGeom>
          <a:noFill/>
        </p:spPr>
        <p:txBody>
          <a:bodyPr wrap="square" lIns="0" tIns="0" rIns="0" bIns="0" rtlCol="0" anchor="t">
            <a:spAutoFit/>
          </a:bodyPr>
          <a:lstStyle/>
          <a:p>
            <a:r>
              <a:rPr lang="en-US" sz="2400" b="1" dirty="0"/>
              <a:t>Horses have bigger eyes than any other land mammal, and have 350-degree vision, with only two small blind spots – one directly behind them, and one directly in front. </a:t>
            </a:r>
            <a:endParaRPr lang="en-GB" sz="2800" b="1" dirty="0" err="1"/>
          </a:p>
        </p:txBody>
      </p:sp>
      <p:grpSp>
        <p:nvGrpSpPr>
          <p:cNvPr id="7" name="Graphic 1">
            <a:extLst>
              <a:ext uri="{FF2B5EF4-FFF2-40B4-BE49-F238E27FC236}">
                <a16:creationId xmlns:a16="http://schemas.microsoft.com/office/drawing/2014/main" id="{AF1A177F-80DF-3C5D-F5B6-7A9AA29819D6}"/>
              </a:ext>
            </a:extLst>
          </p:cNvPr>
          <p:cNvGrpSpPr/>
          <p:nvPr/>
        </p:nvGrpSpPr>
        <p:grpSpPr>
          <a:xfrm>
            <a:off x="5665787" y="2169358"/>
            <a:ext cx="584200" cy="401319"/>
            <a:chOff x="7827168" y="2447124"/>
            <a:chExt cx="584200" cy="401319"/>
          </a:xfrm>
          <a:noFill/>
        </p:grpSpPr>
        <p:sp>
          <p:nvSpPr>
            <p:cNvPr id="15" name="Freeform: Shape 14">
              <a:extLst>
                <a:ext uri="{FF2B5EF4-FFF2-40B4-BE49-F238E27FC236}">
                  <a16:creationId xmlns:a16="http://schemas.microsoft.com/office/drawing/2014/main" id="{09B8EFAB-BD25-3152-8FED-46240BDF7860}"/>
                </a:ext>
              </a:extLst>
            </p:cNvPr>
            <p:cNvSpPr/>
            <p:nvPr/>
          </p:nvSpPr>
          <p:spPr>
            <a:xfrm>
              <a:off x="7827168" y="2447124"/>
              <a:ext cx="584200" cy="401319"/>
            </a:xfrm>
            <a:custGeom>
              <a:avLst/>
              <a:gdLst>
                <a:gd name="connsiteX0" fmla="*/ 584200 w 584200"/>
                <a:gd name="connsiteY0" fmla="*/ 200660 h 401319"/>
                <a:gd name="connsiteX1" fmla="*/ 293370 w 584200"/>
                <a:gd name="connsiteY1" fmla="*/ 401320 h 401319"/>
                <a:gd name="connsiteX2" fmla="*/ 0 w 584200"/>
                <a:gd name="connsiteY2" fmla="*/ 200660 h 401319"/>
                <a:gd name="connsiteX3" fmla="*/ 290830 w 584200"/>
                <a:gd name="connsiteY3" fmla="*/ 0 h 401319"/>
                <a:gd name="connsiteX4" fmla="*/ 584200 w 584200"/>
                <a:gd name="connsiteY4" fmla="*/ 200660 h 40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200" h="401319" extrusionOk="0">
                  <a:moveTo>
                    <a:pt x="584200" y="200660"/>
                  </a:moveTo>
                  <a:cubicBezTo>
                    <a:pt x="577546" y="196555"/>
                    <a:pt x="430035" y="410562"/>
                    <a:pt x="293370" y="401320"/>
                  </a:cubicBezTo>
                  <a:cubicBezTo>
                    <a:pt x="132081" y="401320"/>
                    <a:pt x="-1" y="200660"/>
                    <a:pt x="0" y="200660"/>
                  </a:cubicBezTo>
                  <a:cubicBezTo>
                    <a:pt x="-19212" y="219421"/>
                    <a:pt x="128041" y="8287"/>
                    <a:pt x="290830" y="0"/>
                  </a:cubicBezTo>
                  <a:cubicBezTo>
                    <a:pt x="452120" y="0"/>
                    <a:pt x="584201" y="200660"/>
                    <a:pt x="584200" y="200660"/>
                  </a:cubicBezTo>
                  <a:close/>
                </a:path>
              </a:pathLst>
            </a:custGeom>
            <a:noFill/>
            <a:ln w="19050" cap="flat">
              <a:solidFill>
                <a:schemeClr val="accent1"/>
              </a:solidFill>
              <a:prstDash val="solid"/>
              <a:miter/>
              <a:extLst>
                <a:ext uri="{C807C97D-BFC1-408E-A445-0C87EB9F89A2}">
                  <ask:lineSketchStyleProps xmlns:ask="http://schemas.microsoft.com/office/drawing/2018/sketchyshapes" sd="1219033472">
                    <a:custGeom>
                      <a:avLst/>
                      <a:gdLst>
                        <a:gd name="connsiteX0" fmla="*/ 584200 w 584200"/>
                        <a:gd name="connsiteY0" fmla="*/ 200660 h 401319"/>
                        <a:gd name="connsiteX1" fmla="*/ 293370 w 584200"/>
                        <a:gd name="connsiteY1" fmla="*/ 401320 h 401319"/>
                        <a:gd name="connsiteX2" fmla="*/ 0 w 584200"/>
                        <a:gd name="connsiteY2" fmla="*/ 200660 h 401319"/>
                        <a:gd name="connsiteX3" fmla="*/ 290830 w 584200"/>
                        <a:gd name="connsiteY3" fmla="*/ 0 h 401319"/>
                        <a:gd name="connsiteX4" fmla="*/ 584200 w 584200"/>
                        <a:gd name="connsiteY4" fmla="*/ 200660 h 40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200" h="401319">
                          <a:moveTo>
                            <a:pt x="584200" y="200660"/>
                          </a:moveTo>
                          <a:cubicBezTo>
                            <a:pt x="584200" y="200660"/>
                            <a:pt x="454660" y="401320"/>
                            <a:pt x="293370" y="401320"/>
                          </a:cubicBezTo>
                          <a:cubicBezTo>
                            <a:pt x="132080" y="401320"/>
                            <a:pt x="0" y="200660"/>
                            <a:pt x="0" y="200660"/>
                          </a:cubicBezTo>
                          <a:cubicBezTo>
                            <a:pt x="0" y="200660"/>
                            <a:pt x="129540" y="0"/>
                            <a:pt x="290830" y="0"/>
                          </a:cubicBezTo>
                          <a:cubicBezTo>
                            <a:pt x="452120" y="0"/>
                            <a:pt x="584200" y="200660"/>
                            <a:pt x="584200" y="200660"/>
                          </a:cubicBezTo>
                          <a:close/>
                        </a:path>
                      </a:pathLst>
                    </a:custGeom>
                    <ask:type>
                      <ask:lineSketchCurved/>
                    </ask:type>
                  </ask:lineSketchStyleProps>
                </a:ext>
              </a:extLst>
            </a:ln>
          </p:spPr>
          <p:txBody>
            <a:bodyPr rtlCol="0" anchor="ctr"/>
            <a:lstStyle/>
            <a:p>
              <a:endParaRPr lang="en-GB"/>
            </a:p>
          </p:txBody>
        </p:sp>
        <p:sp>
          <p:nvSpPr>
            <p:cNvPr id="16" name="Freeform: Shape 15">
              <a:extLst>
                <a:ext uri="{FF2B5EF4-FFF2-40B4-BE49-F238E27FC236}">
                  <a16:creationId xmlns:a16="http://schemas.microsoft.com/office/drawing/2014/main" id="{92FB3BD5-88C9-89B0-3BA0-6EA1871F35CD}"/>
                </a:ext>
              </a:extLst>
            </p:cNvPr>
            <p:cNvSpPr/>
            <p:nvPr/>
          </p:nvSpPr>
          <p:spPr>
            <a:xfrm>
              <a:off x="8034177" y="2562693"/>
              <a:ext cx="172749" cy="171450"/>
            </a:xfrm>
            <a:custGeom>
              <a:avLst/>
              <a:gdLst>
                <a:gd name="connsiteX0" fmla="*/ 87630 w 172749"/>
                <a:gd name="connsiteY0" fmla="*/ 0 h 171450"/>
                <a:gd name="connsiteX1" fmla="*/ 50800 w 172749"/>
                <a:gd name="connsiteY1" fmla="*/ 8890 h 171450"/>
                <a:gd name="connsiteX2" fmla="*/ 58420 w 172749"/>
                <a:gd name="connsiteY2" fmla="*/ 33020 h 171450"/>
                <a:gd name="connsiteX3" fmla="*/ 19050 w 172749"/>
                <a:gd name="connsiteY3" fmla="*/ 72390 h 171450"/>
                <a:gd name="connsiteX4" fmla="*/ 2540 w 172749"/>
                <a:gd name="connsiteY4" fmla="*/ 68580 h 171450"/>
                <a:gd name="connsiteX5" fmla="*/ 0 w 172749"/>
                <a:gd name="connsiteY5" fmla="*/ 86360 h 171450"/>
                <a:gd name="connsiteX6" fmla="*/ 86360 w 172749"/>
                <a:gd name="connsiteY6" fmla="*/ 171450 h 171450"/>
                <a:gd name="connsiteX7" fmla="*/ 172720 w 172749"/>
                <a:gd name="connsiteY7" fmla="*/ 86360 h 171450"/>
                <a:gd name="connsiteX8" fmla="*/ 87630 w 172749"/>
                <a:gd name="connsiteY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49" h="171450" extrusionOk="0">
                  <a:moveTo>
                    <a:pt x="87630" y="0"/>
                  </a:moveTo>
                  <a:cubicBezTo>
                    <a:pt x="72591" y="100"/>
                    <a:pt x="64043" y="4323"/>
                    <a:pt x="50800" y="8890"/>
                  </a:cubicBezTo>
                  <a:cubicBezTo>
                    <a:pt x="56008" y="15502"/>
                    <a:pt x="58442" y="24788"/>
                    <a:pt x="58420" y="33020"/>
                  </a:cubicBezTo>
                  <a:cubicBezTo>
                    <a:pt x="57343" y="52985"/>
                    <a:pt x="42169" y="74239"/>
                    <a:pt x="19050" y="72390"/>
                  </a:cubicBezTo>
                  <a:cubicBezTo>
                    <a:pt x="12824" y="71930"/>
                    <a:pt x="8046" y="71914"/>
                    <a:pt x="2540" y="68580"/>
                  </a:cubicBezTo>
                  <a:cubicBezTo>
                    <a:pt x="2070" y="74989"/>
                    <a:pt x="133" y="80243"/>
                    <a:pt x="0" y="86360"/>
                  </a:cubicBezTo>
                  <a:cubicBezTo>
                    <a:pt x="987" y="142410"/>
                    <a:pt x="38286" y="175046"/>
                    <a:pt x="86360" y="171450"/>
                  </a:cubicBezTo>
                  <a:cubicBezTo>
                    <a:pt x="140153" y="164091"/>
                    <a:pt x="164072" y="135374"/>
                    <a:pt x="172720" y="86360"/>
                  </a:cubicBezTo>
                  <a:cubicBezTo>
                    <a:pt x="175950" y="37834"/>
                    <a:pt x="139901" y="-3557"/>
                    <a:pt x="87630" y="0"/>
                  </a:cubicBezTo>
                  <a:close/>
                </a:path>
              </a:pathLst>
            </a:custGeom>
            <a:noFill/>
            <a:ln w="19050" cap="flat">
              <a:solidFill>
                <a:schemeClr val="accent1"/>
              </a:solidFill>
              <a:prstDash val="solid"/>
              <a:miter/>
              <a:extLst>
                <a:ext uri="{C807C97D-BFC1-408E-A445-0C87EB9F89A2}">
                  <ask:lineSketchStyleProps xmlns:ask="http://schemas.microsoft.com/office/drawing/2018/sketchyshapes" sd="2650216993">
                    <a:custGeom>
                      <a:avLst/>
                      <a:gdLst>
                        <a:gd name="connsiteX0" fmla="*/ 87630 w 172749"/>
                        <a:gd name="connsiteY0" fmla="*/ 0 h 171450"/>
                        <a:gd name="connsiteX1" fmla="*/ 50800 w 172749"/>
                        <a:gd name="connsiteY1" fmla="*/ 8890 h 171450"/>
                        <a:gd name="connsiteX2" fmla="*/ 58420 w 172749"/>
                        <a:gd name="connsiteY2" fmla="*/ 33020 h 171450"/>
                        <a:gd name="connsiteX3" fmla="*/ 19050 w 172749"/>
                        <a:gd name="connsiteY3" fmla="*/ 72390 h 171450"/>
                        <a:gd name="connsiteX4" fmla="*/ 2540 w 172749"/>
                        <a:gd name="connsiteY4" fmla="*/ 68580 h 171450"/>
                        <a:gd name="connsiteX5" fmla="*/ 0 w 172749"/>
                        <a:gd name="connsiteY5" fmla="*/ 86360 h 171450"/>
                        <a:gd name="connsiteX6" fmla="*/ 86360 w 172749"/>
                        <a:gd name="connsiteY6" fmla="*/ 171450 h 171450"/>
                        <a:gd name="connsiteX7" fmla="*/ 172720 w 172749"/>
                        <a:gd name="connsiteY7" fmla="*/ 86360 h 171450"/>
                        <a:gd name="connsiteX8" fmla="*/ 87630 w 172749"/>
                        <a:gd name="connsiteY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49" h="171450">
                          <a:moveTo>
                            <a:pt x="87630" y="0"/>
                          </a:moveTo>
                          <a:cubicBezTo>
                            <a:pt x="74930" y="0"/>
                            <a:pt x="62230" y="2540"/>
                            <a:pt x="50800" y="8890"/>
                          </a:cubicBezTo>
                          <a:cubicBezTo>
                            <a:pt x="55880" y="15240"/>
                            <a:pt x="58420" y="24130"/>
                            <a:pt x="58420" y="33020"/>
                          </a:cubicBezTo>
                          <a:cubicBezTo>
                            <a:pt x="58420" y="54610"/>
                            <a:pt x="40640" y="72390"/>
                            <a:pt x="19050" y="72390"/>
                          </a:cubicBezTo>
                          <a:cubicBezTo>
                            <a:pt x="12700" y="72390"/>
                            <a:pt x="7620" y="71120"/>
                            <a:pt x="2540" y="68580"/>
                          </a:cubicBezTo>
                          <a:cubicBezTo>
                            <a:pt x="1270" y="74930"/>
                            <a:pt x="0" y="80010"/>
                            <a:pt x="0" y="86360"/>
                          </a:cubicBezTo>
                          <a:cubicBezTo>
                            <a:pt x="0" y="133350"/>
                            <a:pt x="39370" y="171450"/>
                            <a:pt x="86360" y="171450"/>
                          </a:cubicBezTo>
                          <a:cubicBezTo>
                            <a:pt x="134620" y="171450"/>
                            <a:pt x="172720" y="133350"/>
                            <a:pt x="172720" y="86360"/>
                          </a:cubicBezTo>
                          <a:cubicBezTo>
                            <a:pt x="173990" y="38100"/>
                            <a:pt x="134620" y="0"/>
                            <a:pt x="87630" y="0"/>
                          </a:cubicBezTo>
                          <a:close/>
                        </a:path>
                      </a:pathLst>
                    </a:custGeom>
                    <ask:type>
                      <ask:lineSketchCurved/>
                    </ask:type>
                  </ask:lineSketchStyleProps>
                </a:ext>
              </a:extLst>
            </a:ln>
          </p:spPr>
          <p:txBody>
            <a:bodyPr rtlCol="0" anchor="ctr"/>
            <a:lstStyle/>
            <a:p>
              <a:endParaRPr lang="en-GB"/>
            </a:p>
          </p:txBody>
        </p:sp>
        <p:sp>
          <p:nvSpPr>
            <p:cNvPr id="17" name="Freeform: Shape 16">
              <a:extLst>
                <a:ext uri="{FF2B5EF4-FFF2-40B4-BE49-F238E27FC236}">
                  <a16:creationId xmlns:a16="http://schemas.microsoft.com/office/drawing/2014/main" id="{6BC8AA1B-110B-8E6C-3CE7-35E55F5C868E}"/>
                </a:ext>
              </a:extLst>
            </p:cNvPr>
            <p:cNvSpPr/>
            <p:nvPr/>
          </p:nvSpPr>
          <p:spPr>
            <a:xfrm>
              <a:off x="8208168" y="2509354"/>
              <a:ext cx="76200" cy="279399"/>
            </a:xfrm>
            <a:custGeom>
              <a:avLst/>
              <a:gdLst>
                <a:gd name="connsiteX0" fmla="*/ 0 w 76200"/>
                <a:gd name="connsiteY0" fmla="*/ 279400 h 279399"/>
                <a:gd name="connsiteX1" fmla="*/ 76200 w 76200"/>
                <a:gd name="connsiteY1" fmla="*/ 139700 h 279399"/>
                <a:gd name="connsiteX2" fmla="*/ 0 w 76200"/>
                <a:gd name="connsiteY2" fmla="*/ 0 h 279399"/>
              </a:gdLst>
              <a:ahLst/>
              <a:cxnLst>
                <a:cxn ang="0">
                  <a:pos x="connsiteX0" y="connsiteY0"/>
                </a:cxn>
                <a:cxn ang="0">
                  <a:pos x="connsiteX1" y="connsiteY1"/>
                </a:cxn>
                <a:cxn ang="0">
                  <a:pos x="connsiteX2" y="connsiteY2"/>
                </a:cxn>
              </a:cxnLst>
              <a:rect l="l" t="t" r="r" b="b"/>
              <a:pathLst>
                <a:path w="76200" h="279399" extrusionOk="0">
                  <a:moveTo>
                    <a:pt x="0" y="279400"/>
                  </a:moveTo>
                  <a:cubicBezTo>
                    <a:pt x="47485" y="259459"/>
                    <a:pt x="74243" y="186950"/>
                    <a:pt x="76200" y="139700"/>
                  </a:cubicBezTo>
                  <a:cubicBezTo>
                    <a:pt x="81162" y="79939"/>
                    <a:pt x="46617" y="22058"/>
                    <a:pt x="0" y="0"/>
                  </a:cubicBezTo>
                </a:path>
              </a:pathLst>
            </a:custGeom>
            <a:noFill/>
            <a:ln w="19050" cap="flat">
              <a:solidFill>
                <a:schemeClr val="accent1"/>
              </a:solidFill>
              <a:prstDash val="solid"/>
              <a:miter/>
              <a:extLst>
                <a:ext uri="{C807C97D-BFC1-408E-A445-0C87EB9F89A2}">
                  <ask:lineSketchStyleProps xmlns:ask="http://schemas.microsoft.com/office/drawing/2018/sketchyshapes" sd="3125028111">
                    <a:custGeom>
                      <a:avLst/>
                      <a:gdLst>
                        <a:gd name="connsiteX0" fmla="*/ 0 w 76200"/>
                        <a:gd name="connsiteY0" fmla="*/ 279400 h 279399"/>
                        <a:gd name="connsiteX1" fmla="*/ 76200 w 76200"/>
                        <a:gd name="connsiteY1" fmla="*/ 139700 h 279399"/>
                        <a:gd name="connsiteX2" fmla="*/ 0 w 76200"/>
                        <a:gd name="connsiteY2" fmla="*/ 0 h 279399"/>
                      </a:gdLst>
                      <a:ahLst/>
                      <a:cxnLst>
                        <a:cxn ang="0">
                          <a:pos x="connsiteX0" y="connsiteY0"/>
                        </a:cxn>
                        <a:cxn ang="0">
                          <a:pos x="connsiteX1" y="connsiteY1"/>
                        </a:cxn>
                        <a:cxn ang="0">
                          <a:pos x="connsiteX2" y="connsiteY2"/>
                        </a:cxn>
                      </a:cxnLst>
                      <a:rect l="l" t="t" r="r" b="b"/>
                      <a:pathLst>
                        <a:path w="76200" h="279399">
                          <a:moveTo>
                            <a:pt x="0" y="279400"/>
                          </a:moveTo>
                          <a:cubicBezTo>
                            <a:pt x="45720" y="254000"/>
                            <a:pt x="76200" y="198120"/>
                            <a:pt x="76200" y="139700"/>
                          </a:cubicBezTo>
                          <a:cubicBezTo>
                            <a:pt x="76200" y="81280"/>
                            <a:pt x="45720" y="25400"/>
                            <a:pt x="0" y="0"/>
                          </a:cubicBezTo>
                        </a:path>
                      </a:pathLst>
                    </a:custGeom>
                    <ask:type>
                      <ask:lineSketchCurved/>
                    </ask:type>
                  </ask:lineSketchStyleProps>
                </a:ext>
              </a:extLst>
            </a:ln>
          </p:spPr>
          <p:txBody>
            <a:bodyPr rtlCol="0" anchor="ctr"/>
            <a:lstStyle/>
            <a:p>
              <a:endParaRPr lang="en-GB"/>
            </a:p>
          </p:txBody>
        </p:sp>
        <p:sp>
          <p:nvSpPr>
            <p:cNvPr id="18" name="Freeform: Shape 17">
              <a:extLst>
                <a:ext uri="{FF2B5EF4-FFF2-40B4-BE49-F238E27FC236}">
                  <a16:creationId xmlns:a16="http://schemas.microsoft.com/office/drawing/2014/main" id="{E26D97D4-37F3-04B2-A950-0119C619872F}"/>
                </a:ext>
              </a:extLst>
            </p:cNvPr>
            <p:cNvSpPr/>
            <p:nvPr/>
          </p:nvSpPr>
          <p:spPr>
            <a:xfrm>
              <a:off x="7954168" y="2509354"/>
              <a:ext cx="76200" cy="279399"/>
            </a:xfrm>
            <a:custGeom>
              <a:avLst/>
              <a:gdLst>
                <a:gd name="connsiteX0" fmla="*/ 76200 w 76200"/>
                <a:gd name="connsiteY0" fmla="*/ 0 h 279399"/>
                <a:gd name="connsiteX1" fmla="*/ 0 w 76200"/>
                <a:gd name="connsiteY1" fmla="*/ 139700 h 279399"/>
                <a:gd name="connsiteX2" fmla="*/ 76200 w 76200"/>
                <a:gd name="connsiteY2" fmla="*/ 279400 h 279399"/>
              </a:gdLst>
              <a:ahLst/>
              <a:cxnLst>
                <a:cxn ang="0">
                  <a:pos x="connsiteX0" y="connsiteY0"/>
                </a:cxn>
                <a:cxn ang="0">
                  <a:pos x="connsiteX1" y="connsiteY1"/>
                </a:cxn>
                <a:cxn ang="0">
                  <a:pos x="connsiteX2" y="connsiteY2"/>
                </a:cxn>
              </a:cxnLst>
              <a:rect l="l" t="t" r="r" b="b"/>
              <a:pathLst>
                <a:path w="76200" h="279399" extrusionOk="0">
                  <a:moveTo>
                    <a:pt x="76200" y="0"/>
                  </a:moveTo>
                  <a:cubicBezTo>
                    <a:pt x="32318" y="32636"/>
                    <a:pt x="669" y="79946"/>
                    <a:pt x="0" y="139700"/>
                  </a:cubicBezTo>
                  <a:cubicBezTo>
                    <a:pt x="-6038" y="200261"/>
                    <a:pt x="33746" y="253868"/>
                    <a:pt x="76200" y="279400"/>
                  </a:cubicBezTo>
                </a:path>
              </a:pathLst>
            </a:custGeom>
            <a:noFill/>
            <a:ln w="19050" cap="flat">
              <a:solidFill>
                <a:schemeClr val="accent1"/>
              </a:solidFill>
              <a:prstDash val="solid"/>
              <a:miter/>
              <a:extLst>
                <a:ext uri="{C807C97D-BFC1-408E-A445-0C87EB9F89A2}">
                  <ask:lineSketchStyleProps xmlns:ask="http://schemas.microsoft.com/office/drawing/2018/sketchyshapes" sd="2885153253">
                    <a:custGeom>
                      <a:avLst/>
                      <a:gdLst>
                        <a:gd name="connsiteX0" fmla="*/ 76200 w 76200"/>
                        <a:gd name="connsiteY0" fmla="*/ 0 h 279399"/>
                        <a:gd name="connsiteX1" fmla="*/ 0 w 76200"/>
                        <a:gd name="connsiteY1" fmla="*/ 139700 h 279399"/>
                        <a:gd name="connsiteX2" fmla="*/ 76200 w 76200"/>
                        <a:gd name="connsiteY2" fmla="*/ 279400 h 279399"/>
                      </a:gdLst>
                      <a:ahLst/>
                      <a:cxnLst>
                        <a:cxn ang="0">
                          <a:pos x="connsiteX0" y="connsiteY0"/>
                        </a:cxn>
                        <a:cxn ang="0">
                          <a:pos x="connsiteX1" y="connsiteY1"/>
                        </a:cxn>
                        <a:cxn ang="0">
                          <a:pos x="connsiteX2" y="connsiteY2"/>
                        </a:cxn>
                      </a:cxnLst>
                      <a:rect l="l" t="t" r="r" b="b"/>
                      <a:pathLst>
                        <a:path w="76200" h="279399">
                          <a:moveTo>
                            <a:pt x="76200" y="0"/>
                          </a:moveTo>
                          <a:cubicBezTo>
                            <a:pt x="30480" y="25400"/>
                            <a:pt x="0" y="81280"/>
                            <a:pt x="0" y="139700"/>
                          </a:cubicBezTo>
                          <a:cubicBezTo>
                            <a:pt x="0" y="198120"/>
                            <a:pt x="30480" y="254000"/>
                            <a:pt x="76200" y="279400"/>
                          </a:cubicBezTo>
                        </a:path>
                      </a:pathLst>
                    </a:custGeom>
                    <ask:type>
                      <ask:lineSketchCurved/>
                    </ask:type>
                  </ask:lineSketchStyleProps>
                </a:ext>
              </a:extLst>
            </a:ln>
          </p:spPr>
          <p:txBody>
            <a:bodyPr rtlCol="0" anchor="ctr"/>
            <a:lstStyle/>
            <a:p>
              <a:endParaRPr lang="en-GB"/>
            </a:p>
          </p:txBody>
        </p:sp>
      </p:grpSp>
      <p:sp>
        <p:nvSpPr>
          <p:cNvPr id="20" name="Slide Number Placeholder 7">
            <a:extLst>
              <a:ext uri="{FF2B5EF4-FFF2-40B4-BE49-F238E27FC236}">
                <a16:creationId xmlns:a16="http://schemas.microsoft.com/office/drawing/2014/main" id="{4478D22B-AD60-6733-0FF9-0A02722FF96B}"/>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15</a:t>
            </a:fld>
            <a:endParaRPr lang="en-GB"/>
          </a:p>
        </p:txBody>
      </p:sp>
    </p:spTree>
    <p:extLst>
      <p:ext uri="{BB962C8B-B14F-4D97-AF65-F5344CB8AC3E}">
        <p14:creationId xmlns:p14="http://schemas.microsoft.com/office/powerpoint/2010/main" val="37709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 fill="hold"/>
                                        <p:tgtEl>
                                          <p:spTgt spid="7"/>
                                        </p:tgtEl>
                                        <p:attrNameLst>
                                          <p:attrName>ppt_w</p:attrName>
                                        </p:attrNameLst>
                                      </p:cBhvr>
                                      <p:tavLst>
                                        <p:tav tm="0">
                                          <p:val>
                                            <p:fltVal val="0"/>
                                          </p:val>
                                        </p:tav>
                                        <p:tav tm="100000">
                                          <p:val>
                                            <p:strVal val="#ppt_w"/>
                                          </p:val>
                                        </p:tav>
                                      </p:tavLst>
                                    </p:anim>
                                    <p:anim calcmode="lin" valueType="num">
                                      <p:cBhvr>
                                        <p:cTn id="8" dur="30" fill="hold"/>
                                        <p:tgtEl>
                                          <p:spTgt spid="7"/>
                                        </p:tgtEl>
                                        <p:attrNameLst>
                                          <p:attrName>ppt_h</p:attrName>
                                        </p:attrNameLst>
                                      </p:cBhvr>
                                      <p:tavLst>
                                        <p:tav tm="0">
                                          <p:val>
                                            <p:fltVal val="0"/>
                                          </p:val>
                                        </p:tav>
                                        <p:tav tm="100000">
                                          <p:val>
                                            <p:strVal val="#ppt_h"/>
                                          </p:val>
                                        </p:tav>
                                      </p:tavLst>
                                    </p:anim>
                                    <p:animEffect transition="in" filter="fade">
                                      <p:cBhvr>
                                        <p:cTn id="9" dur="30"/>
                                        <p:tgtEl>
                                          <p:spTgt spid="7"/>
                                        </p:tgtEl>
                                      </p:cBhvr>
                                    </p:animEffect>
                                  </p:childTnLst>
                                </p:cTn>
                              </p:par>
                              <p:par>
                                <p:cTn id="10" presetID="6" presetClass="emph" presetSubtype="0" decel="100000" fill="hold" nodeType="withEffect">
                                  <p:stCondLst>
                                    <p:cond delay="0"/>
                                  </p:stCondLst>
                                  <p:childTnLst>
                                    <p:animScale>
                                      <p:cBhvr>
                                        <p:cTn id="11" dur="500" fill="hold"/>
                                        <p:tgtEl>
                                          <p:spTgt spid="7"/>
                                        </p:tgtEl>
                                      </p:cBhvr>
                                      <p:by x="9999000" y="9999000"/>
                                    </p:animScale>
                                  </p:childTnLst>
                                </p:cTn>
                              </p:par>
                              <p:par>
                                <p:cTn id="12" presetID="6" presetClass="emph" presetSubtype="0" fill="hold" nodeType="withEffect">
                                  <p:stCondLst>
                                    <p:cond delay="0"/>
                                  </p:stCondLst>
                                  <p:childTnLst>
                                    <p:animScale>
                                      <p:cBhvr>
                                        <p:cTn id="13" dur="10" fill="hold"/>
                                        <p:tgtEl>
                                          <p:spTgt spid="7"/>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42" presetClass="path" presetSubtype="0" decel="100000" fill="hold" grpId="1" nodeType="withEffect">
                                  <p:stCondLst>
                                    <p:cond delay="0"/>
                                  </p:stCondLst>
                                  <p:childTnLst>
                                    <p:animMotion origin="layout" path="M -3.75E-6 -0.03472 L -3.75E-6 1.85185E-6 " pathEditMode="relative" rAng="0" ptsTypes="AA">
                                      <p:cBhvr>
                                        <p:cTn id="18" dur="500" fill="hold"/>
                                        <p:tgtEl>
                                          <p:spTgt spid="8"/>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2FC36D-4F10-46DC-8E03-07389CB553F8}"/>
              </a:ext>
            </a:extLst>
          </p:cNvPr>
          <p:cNvSpPr/>
          <p:nvPr/>
        </p:nvSpPr>
        <p:spPr>
          <a:xfrm>
            <a:off x="522605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 name="TextBox 2">
            <a:extLst>
              <a:ext uri="{FF2B5EF4-FFF2-40B4-BE49-F238E27FC236}">
                <a16:creationId xmlns:a16="http://schemas.microsoft.com/office/drawing/2014/main" id="{633EEB3C-7407-9A0A-ED4B-D17153E49CC7}"/>
              </a:ext>
            </a:extLst>
          </p:cNvPr>
          <p:cNvSpPr txBox="1"/>
          <p:nvPr/>
        </p:nvSpPr>
        <p:spPr>
          <a:xfrm>
            <a:off x="431799" y="2489200"/>
            <a:ext cx="4362452" cy="1538883"/>
          </a:xfrm>
          <a:prstGeom prst="rect">
            <a:avLst/>
          </a:prstGeom>
          <a:noFill/>
        </p:spPr>
        <p:txBody>
          <a:bodyPr wrap="square" lIns="0" tIns="0" rIns="0" bIns="0" rtlCol="0" anchor="t">
            <a:spAutoFit/>
          </a:bodyPr>
          <a:lstStyle/>
          <a:p>
            <a:r>
              <a:rPr lang="en-US" sz="2000" dirty="0"/>
              <a:t>Horses have been part of our lives </a:t>
            </a:r>
            <a:br>
              <a:rPr lang="en-US" sz="2000" dirty="0"/>
            </a:br>
            <a:r>
              <a:rPr lang="en-US" sz="2000" dirty="0"/>
              <a:t>for thousands of years, and have proved fascinating for scientists. They’ve also sparked a lot of stories, and some superstitions. Here are some horse facts: </a:t>
            </a:r>
            <a:endParaRPr lang="en-GB" sz="2400" dirty="0" err="1"/>
          </a:p>
        </p:txBody>
      </p:sp>
      <p:pic>
        <p:nvPicPr>
          <p:cNvPr id="5" name="Picture 4" descr="A black and red logo&#10;&#10;Description automatically generated">
            <a:extLst>
              <a:ext uri="{FF2B5EF4-FFF2-40B4-BE49-F238E27FC236}">
                <a16:creationId xmlns:a16="http://schemas.microsoft.com/office/drawing/2014/main" id="{671AAF67-7EA0-19F8-5FAB-15CE2B924C74}"/>
              </a:ext>
            </a:extLst>
          </p:cNvPr>
          <p:cNvPicPr>
            <a:picLocks noChangeAspect="1"/>
          </p:cNvPicPr>
          <p:nvPr>
            <p:custDataLst>
              <p:tags r:id="rId1"/>
            </p:custDataLst>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
        <p:nvSpPr>
          <p:cNvPr id="8" name="TextBox 7">
            <a:extLst>
              <a:ext uri="{FF2B5EF4-FFF2-40B4-BE49-F238E27FC236}">
                <a16:creationId xmlns:a16="http://schemas.microsoft.com/office/drawing/2014/main" id="{454DC987-BACE-AFC8-C0E8-470E3E8924CE}"/>
              </a:ext>
            </a:extLst>
          </p:cNvPr>
          <p:cNvSpPr txBox="1"/>
          <p:nvPr/>
        </p:nvSpPr>
        <p:spPr>
          <a:xfrm>
            <a:off x="5659437" y="2703037"/>
            <a:ext cx="6099176" cy="2215991"/>
          </a:xfrm>
          <a:prstGeom prst="rect">
            <a:avLst/>
          </a:prstGeom>
          <a:noFill/>
        </p:spPr>
        <p:txBody>
          <a:bodyPr wrap="square" lIns="0" tIns="0" rIns="0" bIns="0" rtlCol="0" anchor="t">
            <a:spAutoFit/>
          </a:bodyPr>
          <a:lstStyle/>
          <a:p>
            <a:r>
              <a:rPr lang="en-US" sz="2400" b="1" dirty="0"/>
              <a:t>Horses take an average of about 20-30 seconds to empty their bladders, which is roughly the same duration as humans. In fact, it doesn’t matter how big or small a mammal is, we all take about the same amount of time to have a wee!</a:t>
            </a:r>
            <a:endParaRPr lang="en-GB" sz="2800" b="1" dirty="0" err="1"/>
          </a:p>
        </p:txBody>
      </p:sp>
      <p:grpSp>
        <p:nvGrpSpPr>
          <p:cNvPr id="9" name="Graphic 1">
            <a:extLst>
              <a:ext uri="{FF2B5EF4-FFF2-40B4-BE49-F238E27FC236}">
                <a16:creationId xmlns:a16="http://schemas.microsoft.com/office/drawing/2014/main" id="{EB6249E9-11F1-426F-3F87-E366F22864AA}"/>
              </a:ext>
            </a:extLst>
          </p:cNvPr>
          <p:cNvGrpSpPr/>
          <p:nvPr/>
        </p:nvGrpSpPr>
        <p:grpSpPr>
          <a:xfrm>
            <a:off x="5659437" y="1938973"/>
            <a:ext cx="355600" cy="584200"/>
            <a:chOff x="7142957" y="2077917"/>
            <a:chExt cx="355600" cy="584200"/>
          </a:xfrm>
          <a:noFill/>
        </p:grpSpPr>
        <p:sp>
          <p:nvSpPr>
            <p:cNvPr id="10" name="Freeform: Shape 9">
              <a:extLst>
                <a:ext uri="{FF2B5EF4-FFF2-40B4-BE49-F238E27FC236}">
                  <a16:creationId xmlns:a16="http://schemas.microsoft.com/office/drawing/2014/main" id="{CA57C865-0709-C4B2-FFD7-A66FDB17E3E3}"/>
                </a:ext>
              </a:extLst>
            </p:cNvPr>
            <p:cNvSpPr/>
            <p:nvPr/>
          </p:nvSpPr>
          <p:spPr>
            <a:xfrm>
              <a:off x="7346157" y="2141417"/>
              <a:ext cx="114300" cy="457200"/>
            </a:xfrm>
            <a:custGeom>
              <a:avLst/>
              <a:gdLst>
                <a:gd name="connsiteX0" fmla="*/ 114300 w 114300"/>
                <a:gd name="connsiteY0" fmla="*/ 457200 h 457200"/>
                <a:gd name="connsiteX1" fmla="*/ 114300 w 114300"/>
                <a:gd name="connsiteY1" fmla="*/ 377190 h 457200"/>
                <a:gd name="connsiteX2" fmla="*/ 81280 w 114300"/>
                <a:gd name="connsiteY2" fmla="*/ 295910 h 457200"/>
                <a:gd name="connsiteX3" fmla="*/ 0 w 114300"/>
                <a:gd name="connsiteY3" fmla="*/ 215900 h 457200"/>
                <a:gd name="connsiteX4" fmla="*/ 81280 w 114300"/>
                <a:gd name="connsiteY4" fmla="*/ 134620 h 457200"/>
                <a:gd name="connsiteX5" fmla="*/ 114300 w 114300"/>
                <a:gd name="connsiteY5" fmla="*/ 53340 h 457200"/>
                <a:gd name="connsiteX6" fmla="*/ 114300 w 1143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457200" extrusionOk="0">
                  <a:moveTo>
                    <a:pt x="114300" y="457200"/>
                  </a:moveTo>
                  <a:cubicBezTo>
                    <a:pt x="112596" y="447331"/>
                    <a:pt x="108443" y="403043"/>
                    <a:pt x="114300" y="377190"/>
                  </a:cubicBezTo>
                  <a:cubicBezTo>
                    <a:pt x="117435" y="347370"/>
                    <a:pt x="96919" y="317689"/>
                    <a:pt x="81280" y="295910"/>
                  </a:cubicBezTo>
                  <a:cubicBezTo>
                    <a:pt x="47878" y="256091"/>
                    <a:pt x="11027" y="234194"/>
                    <a:pt x="0" y="215900"/>
                  </a:cubicBezTo>
                  <a:cubicBezTo>
                    <a:pt x="14785" y="205591"/>
                    <a:pt x="45623" y="171457"/>
                    <a:pt x="81280" y="134620"/>
                  </a:cubicBezTo>
                  <a:cubicBezTo>
                    <a:pt x="107938" y="113631"/>
                    <a:pt x="114654" y="83091"/>
                    <a:pt x="114300" y="53340"/>
                  </a:cubicBezTo>
                  <a:cubicBezTo>
                    <a:pt x="113230" y="42763"/>
                    <a:pt x="113397" y="20256"/>
                    <a:pt x="114300" y="0"/>
                  </a:cubicBezTo>
                </a:path>
              </a:pathLst>
            </a:custGeom>
            <a:noFill/>
            <a:ln w="19050" cap="flat">
              <a:solidFill>
                <a:schemeClr val="accent1"/>
              </a:solidFill>
              <a:prstDash val="solid"/>
              <a:miter/>
              <a:extLst>
                <a:ext uri="{C807C97D-BFC1-408E-A445-0C87EB9F89A2}">
                  <ask:lineSketchStyleProps xmlns:ask="http://schemas.microsoft.com/office/drawing/2018/sketchyshapes" sd="1219033472">
                    <a:custGeom>
                      <a:avLst/>
                      <a:gdLst>
                        <a:gd name="connsiteX0" fmla="*/ 114300 w 114300"/>
                        <a:gd name="connsiteY0" fmla="*/ 457200 h 457200"/>
                        <a:gd name="connsiteX1" fmla="*/ 114300 w 114300"/>
                        <a:gd name="connsiteY1" fmla="*/ 377190 h 457200"/>
                        <a:gd name="connsiteX2" fmla="*/ 81280 w 114300"/>
                        <a:gd name="connsiteY2" fmla="*/ 295910 h 457200"/>
                        <a:gd name="connsiteX3" fmla="*/ 0 w 114300"/>
                        <a:gd name="connsiteY3" fmla="*/ 215900 h 457200"/>
                        <a:gd name="connsiteX4" fmla="*/ 81280 w 114300"/>
                        <a:gd name="connsiteY4" fmla="*/ 134620 h 457200"/>
                        <a:gd name="connsiteX5" fmla="*/ 114300 w 114300"/>
                        <a:gd name="connsiteY5" fmla="*/ 53340 h 457200"/>
                        <a:gd name="connsiteX6" fmla="*/ 114300 w 1143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457200">
                          <a:moveTo>
                            <a:pt x="114300" y="457200"/>
                          </a:moveTo>
                          <a:lnTo>
                            <a:pt x="114300" y="377190"/>
                          </a:lnTo>
                          <a:cubicBezTo>
                            <a:pt x="114300" y="346710"/>
                            <a:pt x="102870" y="317500"/>
                            <a:pt x="81280" y="295910"/>
                          </a:cubicBezTo>
                          <a:lnTo>
                            <a:pt x="0" y="215900"/>
                          </a:lnTo>
                          <a:lnTo>
                            <a:pt x="81280" y="134620"/>
                          </a:lnTo>
                          <a:cubicBezTo>
                            <a:pt x="102870" y="113030"/>
                            <a:pt x="114300" y="83820"/>
                            <a:pt x="114300" y="53340"/>
                          </a:cubicBezTo>
                          <a:lnTo>
                            <a:pt x="114300" y="0"/>
                          </a:lnTo>
                        </a:path>
                      </a:pathLst>
                    </a:custGeom>
                    <ask:type>
                      <ask:lineSketchCurved/>
                    </ask:type>
                  </ask:lineSketchStyleProps>
                </a:ext>
              </a:extLst>
            </a:ln>
          </p:spPr>
          <p:txBody>
            <a:bodyPr rtlCol="0" anchor="ctr"/>
            <a:lstStyle/>
            <a:p>
              <a:endParaRPr lang="en-GB"/>
            </a:p>
          </p:txBody>
        </p:sp>
        <p:sp>
          <p:nvSpPr>
            <p:cNvPr id="11" name="Freeform: Shape 10">
              <a:extLst>
                <a:ext uri="{FF2B5EF4-FFF2-40B4-BE49-F238E27FC236}">
                  <a16:creationId xmlns:a16="http://schemas.microsoft.com/office/drawing/2014/main" id="{4D1D819F-080A-67FA-9860-738DBF297361}"/>
                </a:ext>
              </a:extLst>
            </p:cNvPr>
            <p:cNvSpPr/>
            <p:nvPr/>
          </p:nvSpPr>
          <p:spPr>
            <a:xfrm>
              <a:off x="7181057" y="2141417"/>
              <a:ext cx="114300" cy="457200"/>
            </a:xfrm>
            <a:custGeom>
              <a:avLst/>
              <a:gdLst>
                <a:gd name="connsiteX0" fmla="*/ 0 w 114300"/>
                <a:gd name="connsiteY0" fmla="*/ 0 h 457200"/>
                <a:gd name="connsiteX1" fmla="*/ 0 w 114300"/>
                <a:gd name="connsiteY1" fmla="*/ 54610 h 457200"/>
                <a:gd name="connsiteX2" fmla="*/ 33020 w 114300"/>
                <a:gd name="connsiteY2" fmla="*/ 135890 h 457200"/>
                <a:gd name="connsiteX3" fmla="*/ 114300 w 114300"/>
                <a:gd name="connsiteY3" fmla="*/ 215900 h 457200"/>
                <a:gd name="connsiteX4" fmla="*/ 33020 w 114300"/>
                <a:gd name="connsiteY4" fmla="*/ 297180 h 457200"/>
                <a:gd name="connsiteX5" fmla="*/ 0 w 114300"/>
                <a:gd name="connsiteY5" fmla="*/ 378460 h 457200"/>
                <a:gd name="connsiteX6" fmla="*/ 0 w 114300"/>
                <a:gd name="connsiteY6"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457200" extrusionOk="0">
                  <a:moveTo>
                    <a:pt x="0" y="0"/>
                  </a:moveTo>
                  <a:cubicBezTo>
                    <a:pt x="-1411" y="7686"/>
                    <a:pt x="-2684" y="34243"/>
                    <a:pt x="0" y="54610"/>
                  </a:cubicBezTo>
                  <a:cubicBezTo>
                    <a:pt x="383" y="89721"/>
                    <a:pt x="11473" y="118938"/>
                    <a:pt x="33020" y="135890"/>
                  </a:cubicBezTo>
                  <a:cubicBezTo>
                    <a:pt x="50408" y="158045"/>
                    <a:pt x="71280" y="182501"/>
                    <a:pt x="114300" y="215900"/>
                  </a:cubicBezTo>
                  <a:cubicBezTo>
                    <a:pt x="96114" y="238588"/>
                    <a:pt x="54068" y="263578"/>
                    <a:pt x="33020" y="297180"/>
                  </a:cubicBezTo>
                  <a:cubicBezTo>
                    <a:pt x="7619" y="317629"/>
                    <a:pt x="-449" y="348311"/>
                    <a:pt x="0" y="378460"/>
                  </a:cubicBezTo>
                  <a:cubicBezTo>
                    <a:pt x="1124" y="389904"/>
                    <a:pt x="7050" y="435359"/>
                    <a:pt x="0" y="457200"/>
                  </a:cubicBezTo>
                </a:path>
              </a:pathLst>
            </a:custGeom>
            <a:noFill/>
            <a:ln w="19050" cap="flat">
              <a:solidFill>
                <a:schemeClr val="accent1"/>
              </a:solidFill>
              <a:prstDash val="solid"/>
              <a:miter/>
              <a:extLst>
                <a:ext uri="{C807C97D-BFC1-408E-A445-0C87EB9F89A2}">
                  <ask:lineSketchStyleProps xmlns:ask="http://schemas.microsoft.com/office/drawing/2018/sketchyshapes" sd="2834375569">
                    <a:custGeom>
                      <a:avLst/>
                      <a:gdLst>
                        <a:gd name="connsiteX0" fmla="*/ 0 w 114300"/>
                        <a:gd name="connsiteY0" fmla="*/ 0 h 457200"/>
                        <a:gd name="connsiteX1" fmla="*/ 0 w 114300"/>
                        <a:gd name="connsiteY1" fmla="*/ 54610 h 457200"/>
                        <a:gd name="connsiteX2" fmla="*/ 33020 w 114300"/>
                        <a:gd name="connsiteY2" fmla="*/ 135890 h 457200"/>
                        <a:gd name="connsiteX3" fmla="*/ 114300 w 114300"/>
                        <a:gd name="connsiteY3" fmla="*/ 215900 h 457200"/>
                        <a:gd name="connsiteX4" fmla="*/ 33020 w 114300"/>
                        <a:gd name="connsiteY4" fmla="*/ 297180 h 457200"/>
                        <a:gd name="connsiteX5" fmla="*/ 0 w 114300"/>
                        <a:gd name="connsiteY5" fmla="*/ 378460 h 457200"/>
                        <a:gd name="connsiteX6" fmla="*/ 0 w 114300"/>
                        <a:gd name="connsiteY6"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457200">
                          <a:moveTo>
                            <a:pt x="0" y="0"/>
                          </a:moveTo>
                          <a:lnTo>
                            <a:pt x="0" y="54610"/>
                          </a:lnTo>
                          <a:cubicBezTo>
                            <a:pt x="0" y="85090"/>
                            <a:pt x="11430" y="114300"/>
                            <a:pt x="33020" y="135890"/>
                          </a:cubicBezTo>
                          <a:lnTo>
                            <a:pt x="114300" y="215900"/>
                          </a:lnTo>
                          <a:lnTo>
                            <a:pt x="33020" y="297180"/>
                          </a:lnTo>
                          <a:cubicBezTo>
                            <a:pt x="11430" y="318770"/>
                            <a:pt x="0" y="347980"/>
                            <a:pt x="0" y="378460"/>
                          </a:cubicBezTo>
                          <a:lnTo>
                            <a:pt x="0" y="457200"/>
                          </a:lnTo>
                        </a:path>
                      </a:pathLst>
                    </a:custGeom>
                    <ask:type>
                      <ask:lineSketchCurved/>
                    </ask:type>
                  </ask:lineSketchStyleProps>
                </a:ext>
              </a:extLst>
            </a:ln>
          </p:spPr>
          <p:txBody>
            <a:bodyPr rtlCol="0" anchor="ctr"/>
            <a:lstStyle/>
            <a:p>
              <a:endParaRPr lang="en-GB"/>
            </a:p>
          </p:txBody>
        </p:sp>
        <p:sp>
          <p:nvSpPr>
            <p:cNvPr id="12" name="Freeform: Shape 11">
              <a:extLst>
                <a:ext uri="{FF2B5EF4-FFF2-40B4-BE49-F238E27FC236}">
                  <a16:creationId xmlns:a16="http://schemas.microsoft.com/office/drawing/2014/main" id="{BAD965D8-030E-0D3A-8EC4-553CB2AE4CF4}"/>
                </a:ext>
              </a:extLst>
            </p:cNvPr>
            <p:cNvSpPr/>
            <p:nvPr/>
          </p:nvSpPr>
          <p:spPr>
            <a:xfrm>
              <a:off x="7142957" y="2077917"/>
              <a:ext cx="355600" cy="63500"/>
            </a:xfrm>
            <a:custGeom>
              <a:avLst/>
              <a:gdLst>
                <a:gd name="connsiteX0" fmla="*/ 355600 w 355600"/>
                <a:gd name="connsiteY0" fmla="*/ 0 h 63500"/>
                <a:gd name="connsiteX1" fmla="*/ 0 w 355600"/>
                <a:gd name="connsiteY1" fmla="*/ 0 h 63500"/>
                <a:gd name="connsiteX2" fmla="*/ 0 w 355600"/>
                <a:gd name="connsiteY2" fmla="*/ 38100 h 63500"/>
                <a:gd name="connsiteX3" fmla="*/ 25400 w 355600"/>
                <a:gd name="connsiteY3" fmla="*/ 63500 h 63500"/>
                <a:gd name="connsiteX4" fmla="*/ 330200 w 355600"/>
                <a:gd name="connsiteY4" fmla="*/ 63500 h 63500"/>
                <a:gd name="connsiteX5" fmla="*/ 355600 w 355600"/>
                <a:gd name="connsiteY5" fmla="*/ 38100 h 63500"/>
                <a:gd name="connsiteX6" fmla="*/ 355600 w 355600"/>
                <a:gd name="connsiteY6" fmla="*/ 0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00" h="63500" extrusionOk="0">
                  <a:moveTo>
                    <a:pt x="355600" y="0"/>
                  </a:moveTo>
                  <a:cubicBezTo>
                    <a:pt x="244253" y="18540"/>
                    <a:pt x="112599" y="14386"/>
                    <a:pt x="0" y="0"/>
                  </a:cubicBezTo>
                  <a:cubicBezTo>
                    <a:pt x="-2579" y="10913"/>
                    <a:pt x="1076" y="30700"/>
                    <a:pt x="0" y="38100"/>
                  </a:cubicBezTo>
                  <a:cubicBezTo>
                    <a:pt x="272" y="51740"/>
                    <a:pt x="12083" y="63366"/>
                    <a:pt x="25400" y="63500"/>
                  </a:cubicBezTo>
                  <a:cubicBezTo>
                    <a:pt x="74982" y="79968"/>
                    <a:pt x="248655" y="86785"/>
                    <a:pt x="330200" y="63500"/>
                  </a:cubicBezTo>
                  <a:cubicBezTo>
                    <a:pt x="343848" y="62213"/>
                    <a:pt x="356638" y="52999"/>
                    <a:pt x="355600" y="38100"/>
                  </a:cubicBezTo>
                  <a:cubicBezTo>
                    <a:pt x="355428" y="29609"/>
                    <a:pt x="352512" y="7178"/>
                    <a:pt x="355600" y="0"/>
                  </a:cubicBezTo>
                  <a:close/>
                </a:path>
              </a:pathLst>
            </a:custGeom>
            <a:noFill/>
            <a:ln w="19050" cap="flat">
              <a:solidFill>
                <a:schemeClr val="accent1"/>
              </a:solidFill>
              <a:prstDash val="solid"/>
              <a:miter/>
              <a:extLst>
                <a:ext uri="{C807C97D-BFC1-408E-A445-0C87EB9F89A2}">
                  <ask:lineSketchStyleProps xmlns:ask="http://schemas.microsoft.com/office/drawing/2018/sketchyshapes" sd="2225865239">
                    <a:custGeom>
                      <a:avLst/>
                      <a:gdLst>
                        <a:gd name="connsiteX0" fmla="*/ 355600 w 355600"/>
                        <a:gd name="connsiteY0" fmla="*/ 0 h 63500"/>
                        <a:gd name="connsiteX1" fmla="*/ 0 w 355600"/>
                        <a:gd name="connsiteY1" fmla="*/ 0 h 63500"/>
                        <a:gd name="connsiteX2" fmla="*/ 0 w 355600"/>
                        <a:gd name="connsiteY2" fmla="*/ 38100 h 63500"/>
                        <a:gd name="connsiteX3" fmla="*/ 25400 w 355600"/>
                        <a:gd name="connsiteY3" fmla="*/ 63500 h 63500"/>
                        <a:gd name="connsiteX4" fmla="*/ 330200 w 355600"/>
                        <a:gd name="connsiteY4" fmla="*/ 63500 h 63500"/>
                        <a:gd name="connsiteX5" fmla="*/ 355600 w 355600"/>
                        <a:gd name="connsiteY5" fmla="*/ 38100 h 63500"/>
                        <a:gd name="connsiteX6" fmla="*/ 355600 w 355600"/>
                        <a:gd name="connsiteY6" fmla="*/ 0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00" h="63500">
                          <a:moveTo>
                            <a:pt x="355600" y="0"/>
                          </a:moveTo>
                          <a:lnTo>
                            <a:pt x="0" y="0"/>
                          </a:lnTo>
                          <a:lnTo>
                            <a:pt x="0" y="38100"/>
                          </a:lnTo>
                          <a:cubicBezTo>
                            <a:pt x="0" y="52070"/>
                            <a:pt x="11430" y="63500"/>
                            <a:pt x="25400" y="63500"/>
                          </a:cubicBezTo>
                          <a:lnTo>
                            <a:pt x="330200" y="63500"/>
                          </a:lnTo>
                          <a:cubicBezTo>
                            <a:pt x="344170" y="63500"/>
                            <a:pt x="355600" y="52070"/>
                            <a:pt x="355600" y="38100"/>
                          </a:cubicBezTo>
                          <a:lnTo>
                            <a:pt x="355600" y="0"/>
                          </a:lnTo>
                          <a:close/>
                        </a:path>
                      </a:pathLst>
                    </a:custGeom>
                    <ask:type>
                      <ask:lineSketchCurved/>
                    </ask:type>
                  </ask:lineSketchStyleProps>
                </a:ext>
              </a:extLst>
            </a:ln>
          </p:spPr>
          <p:txBody>
            <a:bodyPr rtlCol="0" anchor="ctr"/>
            <a:lstStyle/>
            <a:p>
              <a:endParaRPr lang="en-GB"/>
            </a:p>
          </p:txBody>
        </p:sp>
        <p:sp>
          <p:nvSpPr>
            <p:cNvPr id="13" name="Freeform: Shape 12">
              <a:extLst>
                <a:ext uri="{FF2B5EF4-FFF2-40B4-BE49-F238E27FC236}">
                  <a16:creationId xmlns:a16="http://schemas.microsoft.com/office/drawing/2014/main" id="{2ECBFC98-D5CC-E0FA-0FF4-89F3DB030482}"/>
                </a:ext>
              </a:extLst>
            </p:cNvPr>
            <p:cNvSpPr/>
            <p:nvPr/>
          </p:nvSpPr>
          <p:spPr>
            <a:xfrm>
              <a:off x="7142957" y="2598617"/>
              <a:ext cx="355600" cy="63500"/>
            </a:xfrm>
            <a:custGeom>
              <a:avLst/>
              <a:gdLst>
                <a:gd name="connsiteX0" fmla="*/ 330200 w 355600"/>
                <a:gd name="connsiteY0" fmla="*/ 0 h 63500"/>
                <a:gd name="connsiteX1" fmla="*/ 25400 w 355600"/>
                <a:gd name="connsiteY1" fmla="*/ 0 h 63500"/>
                <a:gd name="connsiteX2" fmla="*/ 0 w 355600"/>
                <a:gd name="connsiteY2" fmla="*/ 25400 h 63500"/>
                <a:gd name="connsiteX3" fmla="*/ 0 w 355600"/>
                <a:gd name="connsiteY3" fmla="*/ 63500 h 63500"/>
                <a:gd name="connsiteX4" fmla="*/ 355600 w 355600"/>
                <a:gd name="connsiteY4" fmla="*/ 63500 h 63500"/>
                <a:gd name="connsiteX5" fmla="*/ 355600 w 355600"/>
                <a:gd name="connsiteY5" fmla="*/ 25400 h 63500"/>
                <a:gd name="connsiteX6" fmla="*/ 330200 w 355600"/>
                <a:gd name="connsiteY6" fmla="*/ 0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00" h="63500" extrusionOk="0">
                  <a:moveTo>
                    <a:pt x="330200" y="0"/>
                  </a:moveTo>
                  <a:cubicBezTo>
                    <a:pt x="195715" y="20484"/>
                    <a:pt x="81470" y="-9477"/>
                    <a:pt x="25400" y="0"/>
                  </a:cubicBezTo>
                  <a:cubicBezTo>
                    <a:pt x="12070" y="358"/>
                    <a:pt x="-953" y="12032"/>
                    <a:pt x="0" y="25400"/>
                  </a:cubicBezTo>
                  <a:cubicBezTo>
                    <a:pt x="3097" y="37435"/>
                    <a:pt x="1216" y="45444"/>
                    <a:pt x="0" y="63500"/>
                  </a:cubicBezTo>
                  <a:cubicBezTo>
                    <a:pt x="59389" y="55288"/>
                    <a:pt x="270325" y="45200"/>
                    <a:pt x="355600" y="63500"/>
                  </a:cubicBezTo>
                  <a:cubicBezTo>
                    <a:pt x="356535" y="51606"/>
                    <a:pt x="357691" y="37083"/>
                    <a:pt x="355600" y="25400"/>
                  </a:cubicBezTo>
                  <a:cubicBezTo>
                    <a:pt x="356542" y="11885"/>
                    <a:pt x="342953" y="-948"/>
                    <a:pt x="330200" y="0"/>
                  </a:cubicBezTo>
                  <a:close/>
                </a:path>
              </a:pathLst>
            </a:custGeom>
            <a:noFill/>
            <a:ln w="19050" cap="flat">
              <a:solidFill>
                <a:schemeClr val="accent1"/>
              </a:solidFill>
              <a:prstDash val="solid"/>
              <a:miter/>
              <a:extLst>
                <a:ext uri="{C807C97D-BFC1-408E-A445-0C87EB9F89A2}">
                  <ask:lineSketchStyleProps xmlns:ask="http://schemas.microsoft.com/office/drawing/2018/sketchyshapes" sd="3328984544">
                    <a:custGeom>
                      <a:avLst/>
                      <a:gdLst>
                        <a:gd name="connsiteX0" fmla="*/ 330200 w 355600"/>
                        <a:gd name="connsiteY0" fmla="*/ 0 h 63500"/>
                        <a:gd name="connsiteX1" fmla="*/ 25400 w 355600"/>
                        <a:gd name="connsiteY1" fmla="*/ 0 h 63500"/>
                        <a:gd name="connsiteX2" fmla="*/ 0 w 355600"/>
                        <a:gd name="connsiteY2" fmla="*/ 25400 h 63500"/>
                        <a:gd name="connsiteX3" fmla="*/ 0 w 355600"/>
                        <a:gd name="connsiteY3" fmla="*/ 63500 h 63500"/>
                        <a:gd name="connsiteX4" fmla="*/ 355600 w 355600"/>
                        <a:gd name="connsiteY4" fmla="*/ 63500 h 63500"/>
                        <a:gd name="connsiteX5" fmla="*/ 355600 w 355600"/>
                        <a:gd name="connsiteY5" fmla="*/ 25400 h 63500"/>
                        <a:gd name="connsiteX6" fmla="*/ 330200 w 355600"/>
                        <a:gd name="connsiteY6" fmla="*/ 0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00" h="63500">
                          <a:moveTo>
                            <a:pt x="330200" y="0"/>
                          </a:moveTo>
                          <a:lnTo>
                            <a:pt x="25400" y="0"/>
                          </a:lnTo>
                          <a:cubicBezTo>
                            <a:pt x="11430" y="0"/>
                            <a:pt x="0" y="11430"/>
                            <a:pt x="0" y="25400"/>
                          </a:cubicBezTo>
                          <a:lnTo>
                            <a:pt x="0" y="63500"/>
                          </a:lnTo>
                          <a:lnTo>
                            <a:pt x="355600" y="63500"/>
                          </a:lnTo>
                          <a:lnTo>
                            <a:pt x="355600" y="25400"/>
                          </a:lnTo>
                          <a:cubicBezTo>
                            <a:pt x="355600" y="11430"/>
                            <a:pt x="344170" y="0"/>
                            <a:pt x="330200" y="0"/>
                          </a:cubicBezTo>
                          <a:close/>
                        </a:path>
                      </a:pathLst>
                    </a:custGeom>
                    <ask:type>
                      <ask:lineSketchCurved/>
                    </ask:type>
                  </ask:lineSketchStyleProps>
                </a:ext>
              </a:extLst>
            </a:ln>
          </p:spPr>
          <p:txBody>
            <a:bodyPr rtlCol="0" anchor="ctr"/>
            <a:lstStyle/>
            <a:p>
              <a:endParaRPr lang="en-GB"/>
            </a:p>
          </p:txBody>
        </p:sp>
        <p:sp>
          <p:nvSpPr>
            <p:cNvPr id="14" name="Freeform: Shape 13">
              <a:extLst>
                <a:ext uri="{FF2B5EF4-FFF2-40B4-BE49-F238E27FC236}">
                  <a16:creationId xmlns:a16="http://schemas.microsoft.com/office/drawing/2014/main" id="{BD2A7B00-AE4B-7C36-9D59-2553826B4352}"/>
                </a:ext>
              </a:extLst>
            </p:cNvPr>
            <p:cNvSpPr/>
            <p:nvPr/>
          </p:nvSpPr>
          <p:spPr>
            <a:xfrm>
              <a:off x="7231857" y="2509717"/>
              <a:ext cx="177800" cy="63500"/>
            </a:xfrm>
            <a:custGeom>
              <a:avLst/>
              <a:gdLst>
                <a:gd name="connsiteX0" fmla="*/ 177800 w 177800"/>
                <a:gd name="connsiteY0" fmla="*/ 63500 h 63500"/>
                <a:gd name="connsiteX1" fmla="*/ 88900 w 177800"/>
                <a:gd name="connsiteY1" fmla="*/ 0 h 63500"/>
                <a:gd name="connsiteX2" fmla="*/ 0 w 177800"/>
                <a:gd name="connsiteY2" fmla="*/ 63500 h 63500"/>
              </a:gdLst>
              <a:ahLst/>
              <a:cxnLst>
                <a:cxn ang="0">
                  <a:pos x="connsiteX0" y="connsiteY0"/>
                </a:cxn>
                <a:cxn ang="0">
                  <a:pos x="connsiteX1" y="connsiteY1"/>
                </a:cxn>
                <a:cxn ang="0">
                  <a:pos x="connsiteX2" y="connsiteY2"/>
                </a:cxn>
              </a:cxnLst>
              <a:rect l="l" t="t" r="r" b="b"/>
              <a:pathLst>
                <a:path w="177800" h="63500" extrusionOk="0">
                  <a:moveTo>
                    <a:pt x="177800" y="63500"/>
                  </a:moveTo>
                  <a:cubicBezTo>
                    <a:pt x="177800" y="38100"/>
                    <a:pt x="88900" y="-1"/>
                    <a:pt x="88900" y="0"/>
                  </a:cubicBezTo>
                  <a:cubicBezTo>
                    <a:pt x="85686" y="285"/>
                    <a:pt x="4849" y="37394"/>
                    <a:pt x="0" y="63500"/>
                  </a:cubicBezTo>
                </a:path>
              </a:pathLst>
            </a:custGeom>
            <a:noFill/>
            <a:ln w="19050" cap="flat">
              <a:solidFill>
                <a:schemeClr val="accent1"/>
              </a:solidFill>
              <a:prstDash val="solid"/>
              <a:miter/>
              <a:extLst>
                <a:ext uri="{C807C97D-BFC1-408E-A445-0C87EB9F89A2}">
                  <ask:lineSketchStyleProps xmlns:ask="http://schemas.microsoft.com/office/drawing/2018/sketchyshapes" sd="2527718640">
                    <a:custGeom>
                      <a:avLst/>
                      <a:gdLst>
                        <a:gd name="connsiteX0" fmla="*/ 177800 w 177800"/>
                        <a:gd name="connsiteY0" fmla="*/ 63500 h 63500"/>
                        <a:gd name="connsiteX1" fmla="*/ 88900 w 177800"/>
                        <a:gd name="connsiteY1" fmla="*/ 0 h 63500"/>
                        <a:gd name="connsiteX2" fmla="*/ 0 w 177800"/>
                        <a:gd name="connsiteY2" fmla="*/ 63500 h 63500"/>
                      </a:gdLst>
                      <a:ahLst/>
                      <a:cxnLst>
                        <a:cxn ang="0">
                          <a:pos x="connsiteX0" y="connsiteY0"/>
                        </a:cxn>
                        <a:cxn ang="0">
                          <a:pos x="connsiteX1" y="connsiteY1"/>
                        </a:cxn>
                        <a:cxn ang="0">
                          <a:pos x="connsiteX2" y="connsiteY2"/>
                        </a:cxn>
                      </a:cxnLst>
                      <a:rect l="l" t="t" r="r" b="b"/>
                      <a:pathLst>
                        <a:path w="177800" h="63500">
                          <a:moveTo>
                            <a:pt x="177800" y="63500"/>
                          </a:moveTo>
                          <a:cubicBezTo>
                            <a:pt x="177800" y="38100"/>
                            <a:pt x="88900" y="0"/>
                            <a:pt x="88900" y="0"/>
                          </a:cubicBezTo>
                          <a:cubicBezTo>
                            <a:pt x="88900" y="0"/>
                            <a:pt x="0" y="38100"/>
                            <a:pt x="0" y="63500"/>
                          </a:cubicBezTo>
                        </a:path>
                      </a:pathLst>
                    </a:custGeom>
                    <ask:type>
                      <ask:lineSketchCurved/>
                    </ask:type>
                  </ask:lineSketchStyleProps>
                </a:ext>
              </a:extLst>
            </a:ln>
          </p:spPr>
          <p:txBody>
            <a:bodyPr rtlCol="0" anchor="ctr"/>
            <a:lstStyle/>
            <a:p>
              <a:endParaRPr lang="en-GB"/>
            </a:p>
          </p:txBody>
        </p:sp>
        <p:sp>
          <p:nvSpPr>
            <p:cNvPr id="19" name="Freeform: Shape 18">
              <a:extLst>
                <a:ext uri="{FF2B5EF4-FFF2-40B4-BE49-F238E27FC236}">
                  <a16:creationId xmlns:a16="http://schemas.microsoft.com/office/drawing/2014/main" id="{0D98D75D-8B5E-2ADF-AC45-A86D7971A1E3}"/>
                </a:ext>
              </a:extLst>
            </p:cNvPr>
            <p:cNvSpPr/>
            <p:nvPr/>
          </p:nvSpPr>
          <p:spPr>
            <a:xfrm>
              <a:off x="7320757" y="2395417"/>
              <a:ext cx="12700" cy="25400"/>
            </a:xfrm>
            <a:custGeom>
              <a:avLst/>
              <a:gdLst>
                <a:gd name="connsiteX0" fmla="*/ 0 w 12700"/>
                <a:gd name="connsiteY0" fmla="*/ 0 h 25400"/>
                <a:gd name="connsiteX1" fmla="*/ 0 w 12700"/>
                <a:gd name="connsiteY1" fmla="*/ 25400 h 25400"/>
              </a:gdLst>
              <a:ahLst/>
              <a:cxnLst>
                <a:cxn ang="0">
                  <a:pos x="connsiteX0" y="connsiteY0"/>
                </a:cxn>
                <a:cxn ang="0">
                  <a:pos x="connsiteX1" y="connsiteY1"/>
                </a:cxn>
              </a:cxnLst>
              <a:rect l="l" t="t" r="r" b="b"/>
              <a:pathLst>
                <a:path w="12700" h="25400" fill="none" extrusionOk="0">
                  <a:moveTo>
                    <a:pt x="0" y="0"/>
                  </a:moveTo>
                  <a:cubicBezTo>
                    <a:pt x="-1568" y="10404"/>
                    <a:pt x="-458" y="21634"/>
                    <a:pt x="0" y="25400"/>
                  </a:cubicBezTo>
                </a:path>
                <a:path w="12700" h="25400" stroke="0" extrusionOk="0">
                  <a:moveTo>
                    <a:pt x="0" y="0"/>
                  </a:moveTo>
                  <a:cubicBezTo>
                    <a:pt x="338" y="5936"/>
                    <a:pt x="-353" y="16808"/>
                    <a:pt x="0" y="25400"/>
                  </a:cubicBezTo>
                </a:path>
              </a:pathLst>
            </a:custGeom>
            <a:ln w="19050" cap="flat">
              <a:solidFill>
                <a:schemeClr val="accent1"/>
              </a:solidFill>
              <a:prstDash val="solid"/>
              <a:miter/>
              <a:extLst>
                <a:ext uri="{C807C97D-BFC1-408E-A445-0C87EB9F89A2}">
                  <ask:lineSketchStyleProps xmlns:ask="http://schemas.microsoft.com/office/drawing/2018/sketchyshapes" sd="2480612097">
                    <a:custGeom>
                      <a:avLst/>
                      <a:gdLst>
                        <a:gd name="connsiteX0" fmla="*/ 0 w 12700"/>
                        <a:gd name="connsiteY0" fmla="*/ 0 h 25400"/>
                        <a:gd name="connsiteX1" fmla="*/ 0 w 12700"/>
                        <a:gd name="connsiteY1" fmla="*/ 25400 h 25400"/>
                      </a:gdLst>
                      <a:ahLst/>
                      <a:cxnLst>
                        <a:cxn ang="0">
                          <a:pos x="connsiteX0" y="connsiteY0"/>
                        </a:cxn>
                        <a:cxn ang="0">
                          <a:pos x="connsiteX1" y="connsiteY1"/>
                        </a:cxn>
                      </a:cxnLst>
                      <a:rect l="l" t="t" r="r" b="b"/>
                      <a:pathLst>
                        <a:path w="12700" h="25400">
                          <a:moveTo>
                            <a:pt x="0" y="0"/>
                          </a:moveTo>
                          <a:lnTo>
                            <a:pt x="0" y="25400"/>
                          </a:lnTo>
                        </a:path>
                      </a:pathLst>
                    </a:custGeom>
                    <ask:type>
                      <ask:lineSketchCurved/>
                    </ask:type>
                  </ask:lineSketchStyleProps>
                </a:ext>
              </a:extLst>
            </a:ln>
          </p:spPr>
          <p:txBody>
            <a:bodyPr rtlCol="0" anchor="ctr"/>
            <a:lstStyle/>
            <a:p>
              <a:endParaRPr lang="en-GB"/>
            </a:p>
          </p:txBody>
        </p:sp>
        <p:sp>
          <p:nvSpPr>
            <p:cNvPr id="20" name="Freeform: Shape 19">
              <a:extLst>
                <a:ext uri="{FF2B5EF4-FFF2-40B4-BE49-F238E27FC236}">
                  <a16:creationId xmlns:a16="http://schemas.microsoft.com/office/drawing/2014/main" id="{FA1185E5-A7CA-2FD7-D3CC-3042896B1057}"/>
                </a:ext>
              </a:extLst>
            </p:cNvPr>
            <p:cNvSpPr/>
            <p:nvPr/>
          </p:nvSpPr>
          <p:spPr>
            <a:xfrm>
              <a:off x="7320757" y="2446217"/>
              <a:ext cx="12700" cy="25400"/>
            </a:xfrm>
            <a:custGeom>
              <a:avLst/>
              <a:gdLst>
                <a:gd name="connsiteX0" fmla="*/ 0 w 12700"/>
                <a:gd name="connsiteY0" fmla="*/ 0 h 25400"/>
                <a:gd name="connsiteX1" fmla="*/ 0 w 12700"/>
                <a:gd name="connsiteY1" fmla="*/ 25400 h 25400"/>
              </a:gdLst>
              <a:ahLst/>
              <a:cxnLst>
                <a:cxn ang="0">
                  <a:pos x="connsiteX0" y="connsiteY0"/>
                </a:cxn>
                <a:cxn ang="0">
                  <a:pos x="connsiteX1" y="connsiteY1"/>
                </a:cxn>
              </a:cxnLst>
              <a:rect l="l" t="t" r="r" b="b"/>
              <a:pathLst>
                <a:path w="12700" h="25400" fill="none" extrusionOk="0">
                  <a:moveTo>
                    <a:pt x="0" y="0"/>
                  </a:moveTo>
                  <a:cubicBezTo>
                    <a:pt x="151" y="6049"/>
                    <a:pt x="1152" y="14949"/>
                    <a:pt x="0" y="25400"/>
                  </a:cubicBezTo>
                </a:path>
                <a:path w="12700" h="25400" stroke="0" extrusionOk="0">
                  <a:moveTo>
                    <a:pt x="0" y="0"/>
                  </a:moveTo>
                  <a:cubicBezTo>
                    <a:pt x="1193" y="9198"/>
                    <a:pt x="1363" y="13976"/>
                    <a:pt x="0" y="25400"/>
                  </a:cubicBezTo>
                </a:path>
              </a:pathLst>
            </a:custGeom>
            <a:ln w="19050" cap="flat">
              <a:solidFill>
                <a:schemeClr val="accent1"/>
              </a:solidFill>
              <a:prstDash val="solid"/>
              <a:miter/>
              <a:extLst>
                <a:ext uri="{C807C97D-BFC1-408E-A445-0C87EB9F89A2}">
                  <ask:lineSketchStyleProps xmlns:ask="http://schemas.microsoft.com/office/drawing/2018/sketchyshapes" sd="1692609288">
                    <a:custGeom>
                      <a:avLst/>
                      <a:gdLst>
                        <a:gd name="connsiteX0" fmla="*/ 0 w 12700"/>
                        <a:gd name="connsiteY0" fmla="*/ 0 h 25400"/>
                        <a:gd name="connsiteX1" fmla="*/ 0 w 12700"/>
                        <a:gd name="connsiteY1" fmla="*/ 25400 h 25400"/>
                      </a:gdLst>
                      <a:ahLst/>
                      <a:cxnLst>
                        <a:cxn ang="0">
                          <a:pos x="connsiteX0" y="connsiteY0"/>
                        </a:cxn>
                        <a:cxn ang="0">
                          <a:pos x="connsiteX1" y="connsiteY1"/>
                        </a:cxn>
                      </a:cxnLst>
                      <a:rect l="l" t="t" r="r" b="b"/>
                      <a:pathLst>
                        <a:path w="12700" h="25400">
                          <a:moveTo>
                            <a:pt x="0" y="0"/>
                          </a:moveTo>
                          <a:lnTo>
                            <a:pt x="0" y="25400"/>
                          </a:lnTo>
                        </a:path>
                      </a:pathLst>
                    </a:custGeom>
                    <ask:type>
                      <ask:lineSketchCurved/>
                    </ask:type>
                  </ask:lineSketchStyleProps>
                </a:ext>
              </a:extLst>
            </a:ln>
          </p:spPr>
          <p:txBody>
            <a:bodyPr rtlCol="0" anchor="ctr"/>
            <a:lstStyle/>
            <a:p>
              <a:endParaRPr lang="en-GB"/>
            </a:p>
          </p:txBody>
        </p:sp>
      </p:grpSp>
      <p:sp>
        <p:nvSpPr>
          <p:cNvPr id="22" name="Slide Number Placeholder 7">
            <a:extLst>
              <a:ext uri="{FF2B5EF4-FFF2-40B4-BE49-F238E27FC236}">
                <a16:creationId xmlns:a16="http://schemas.microsoft.com/office/drawing/2014/main" id="{36F08B76-90C5-91BE-D00A-19914EEBCE7C}"/>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16</a:t>
            </a:fld>
            <a:endParaRPr lang="en-GB"/>
          </a:p>
        </p:txBody>
      </p:sp>
    </p:spTree>
    <p:extLst>
      <p:ext uri="{BB962C8B-B14F-4D97-AF65-F5344CB8AC3E}">
        <p14:creationId xmlns:p14="http://schemas.microsoft.com/office/powerpoint/2010/main" val="384383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 fill="hold"/>
                                        <p:tgtEl>
                                          <p:spTgt spid="9"/>
                                        </p:tgtEl>
                                        <p:attrNameLst>
                                          <p:attrName>ppt_w</p:attrName>
                                        </p:attrNameLst>
                                      </p:cBhvr>
                                      <p:tavLst>
                                        <p:tav tm="0">
                                          <p:val>
                                            <p:fltVal val="0"/>
                                          </p:val>
                                        </p:tav>
                                        <p:tav tm="100000">
                                          <p:val>
                                            <p:strVal val="#ppt_w"/>
                                          </p:val>
                                        </p:tav>
                                      </p:tavLst>
                                    </p:anim>
                                    <p:anim calcmode="lin" valueType="num">
                                      <p:cBhvr>
                                        <p:cTn id="8" dur="30" fill="hold"/>
                                        <p:tgtEl>
                                          <p:spTgt spid="9"/>
                                        </p:tgtEl>
                                        <p:attrNameLst>
                                          <p:attrName>ppt_h</p:attrName>
                                        </p:attrNameLst>
                                      </p:cBhvr>
                                      <p:tavLst>
                                        <p:tav tm="0">
                                          <p:val>
                                            <p:fltVal val="0"/>
                                          </p:val>
                                        </p:tav>
                                        <p:tav tm="100000">
                                          <p:val>
                                            <p:strVal val="#ppt_h"/>
                                          </p:val>
                                        </p:tav>
                                      </p:tavLst>
                                    </p:anim>
                                    <p:animEffect transition="in" filter="fade">
                                      <p:cBhvr>
                                        <p:cTn id="9" dur="30"/>
                                        <p:tgtEl>
                                          <p:spTgt spid="9"/>
                                        </p:tgtEl>
                                      </p:cBhvr>
                                    </p:animEffect>
                                  </p:childTnLst>
                                </p:cTn>
                              </p:par>
                              <p:par>
                                <p:cTn id="10" presetID="6" presetClass="emph" presetSubtype="0" decel="100000" fill="hold" nodeType="withEffect">
                                  <p:stCondLst>
                                    <p:cond delay="0"/>
                                  </p:stCondLst>
                                  <p:childTnLst>
                                    <p:animScale>
                                      <p:cBhvr>
                                        <p:cTn id="11" dur="500" fill="hold"/>
                                        <p:tgtEl>
                                          <p:spTgt spid="9"/>
                                        </p:tgtEl>
                                      </p:cBhvr>
                                      <p:by x="9999000" y="9999000"/>
                                    </p:animScale>
                                  </p:childTnLst>
                                </p:cTn>
                              </p:par>
                              <p:par>
                                <p:cTn id="12" presetID="6" presetClass="emph" presetSubtype="0" fill="hold" nodeType="withEffect">
                                  <p:stCondLst>
                                    <p:cond delay="0"/>
                                  </p:stCondLst>
                                  <p:childTnLst>
                                    <p:animScale>
                                      <p:cBhvr>
                                        <p:cTn id="13" dur="10" fill="hold"/>
                                        <p:tgtEl>
                                          <p:spTgt spid="9"/>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42" presetClass="path" presetSubtype="0" decel="100000" fill="hold" grpId="1" nodeType="withEffect">
                                  <p:stCondLst>
                                    <p:cond delay="0"/>
                                  </p:stCondLst>
                                  <p:childTnLst>
                                    <p:animMotion origin="layout" path="M -3.75E-6 -0.03472 L -3.75E-6 1.85185E-6 " pathEditMode="relative" rAng="0" ptsTypes="AA">
                                      <p:cBhvr>
                                        <p:cTn id="18" dur="500" fill="hold"/>
                                        <p:tgtEl>
                                          <p:spTgt spid="8"/>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2FC36D-4F10-46DC-8E03-07389CB553F8}"/>
              </a:ext>
            </a:extLst>
          </p:cNvPr>
          <p:cNvSpPr/>
          <p:nvPr/>
        </p:nvSpPr>
        <p:spPr>
          <a:xfrm>
            <a:off x="522605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 name="TextBox 2">
            <a:extLst>
              <a:ext uri="{FF2B5EF4-FFF2-40B4-BE49-F238E27FC236}">
                <a16:creationId xmlns:a16="http://schemas.microsoft.com/office/drawing/2014/main" id="{633EEB3C-7407-9A0A-ED4B-D17153E49CC7}"/>
              </a:ext>
            </a:extLst>
          </p:cNvPr>
          <p:cNvSpPr txBox="1"/>
          <p:nvPr/>
        </p:nvSpPr>
        <p:spPr>
          <a:xfrm>
            <a:off x="431799" y="2489200"/>
            <a:ext cx="4362452" cy="1538883"/>
          </a:xfrm>
          <a:prstGeom prst="rect">
            <a:avLst/>
          </a:prstGeom>
          <a:noFill/>
        </p:spPr>
        <p:txBody>
          <a:bodyPr wrap="square" lIns="0" tIns="0" rIns="0" bIns="0" rtlCol="0" anchor="t">
            <a:spAutoFit/>
          </a:bodyPr>
          <a:lstStyle/>
          <a:p>
            <a:r>
              <a:rPr lang="en-US" sz="2000" dirty="0"/>
              <a:t>Horses have been part of our lives </a:t>
            </a:r>
            <a:br>
              <a:rPr lang="en-US" sz="2000" dirty="0"/>
            </a:br>
            <a:r>
              <a:rPr lang="en-US" sz="2000" dirty="0"/>
              <a:t>for thousands of years, and have proved fascinating for scientists. They’ve also sparked a lot of stories, and some superstitions. Here are some horse facts: </a:t>
            </a:r>
            <a:endParaRPr lang="en-GB" sz="2400" dirty="0" err="1"/>
          </a:p>
        </p:txBody>
      </p:sp>
      <p:pic>
        <p:nvPicPr>
          <p:cNvPr id="5" name="Picture 4" descr="A black and red logo&#10;&#10;Description automatically generated">
            <a:extLst>
              <a:ext uri="{FF2B5EF4-FFF2-40B4-BE49-F238E27FC236}">
                <a16:creationId xmlns:a16="http://schemas.microsoft.com/office/drawing/2014/main" id="{671AAF67-7EA0-19F8-5FAB-15CE2B924C74}"/>
              </a:ext>
            </a:extLst>
          </p:cNvPr>
          <p:cNvPicPr>
            <a:picLocks noChangeAspect="1"/>
          </p:cNvPicPr>
          <p:nvPr>
            <p:custDataLst>
              <p:tags r:id="rId1"/>
            </p:custDataLst>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
        <p:nvSpPr>
          <p:cNvPr id="8" name="TextBox 7">
            <a:extLst>
              <a:ext uri="{FF2B5EF4-FFF2-40B4-BE49-F238E27FC236}">
                <a16:creationId xmlns:a16="http://schemas.microsoft.com/office/drawing/2014/main" id="{454DC987-BACE-AFC8-C0E8-470E3E8924CE}"/>
              </a:ext>
            </a:extLst>
          </p:cNvPr>
          <p:cNvSpPr txBox="1"/>
          <p:nvPr/>
        </p:nvSpPr>
        <p:spPr>
          <a:xfrm>
            <a:off x="5659437" y="3431083"/>
            <a:ext cx="6099176" cy="1107996"/>
          </a:xfrm>
          <a:prstGeom prst="rect">
            <a:avLst/>
          </a:prstGeom>
          <a:noFill/>
        </p:spPr>
        <p:txBody>
          <a:bodyPr wrap="square" lIns="0" tIns="0" rIns="0" bIns="0" rtlCol="0" anchor="t">
            <a:spAutoFit/>
          </a:bodyPr>
          <a:lstStyle/>
          <a:p>
            <a:r>
              <a:rPr lang="en-US" sz="2400" b="1" dirty="0"/>
              <a:t>A horse’s heart weighs around 4.5kg (about 4.5 bags of sugar!) and is roughly the size of a basketball. </a:t>
            </a:r>
            <a:endParaRPr lang="en-GB" sz="2800" b="1" dirty="0" err="1"/>
          </a:p>
        </p:txBody>
      </p:sp>
      <p:grpSp>
        <p:nvGrpSpPr>
          <p:cNvPr id="25" name="Group 24">
            <a:extLst>
              <a:ext uri="{FF2B5EF4-FFF2-40B4-BE49-F238E27FC236}">
                <a16:creationId xmlns:a16="http://schemas.microsoft.com/office/drawing/2014/main" id="{B98BB1EC-74BD-91E3-E838-E68977DF89A3}"/>
              </a:ext>
            </a:extLst>
          </p:cNvPr>
          <p:cNvGrpSpPr/>
          <p:nvPr/>
        </p:nvGrpSpPr>
        <p:grpSpPr>
          <a:xfrm>
            <a:off x="5659437" y="2688253"/>
            <a:ext cx="541732" cy="541732"/>
            <a:chOff x="8344499" y="1960207"/>
            <a:chExt cx="541732" cy="541732"/>
          </a:xfrm>
        </p:grpSpPr>
        <p:sp>
          <p:nvSpPr>
            <p:cNvPr id="6" name="Oval 5">
              <a:extLst>
                <a:ext uri="{FF2B5EF4-FFF2-40B4-BE49-F238E27FC236}">
                  <a16:creationId xmlns:a16="http://schemas.microsoft.com/office/drawing/2014/main" id="{E40414A8-1BDB-E8AA-5549-D13B8A4A7D82}"/>
                </a:ext>
              </a:extLst>
            </p:cNvPr>
            <p:cNvSpPr/>
            <p:nvPr/>
          </p:nvSpPr>
          <p:spPr>
            <a:xfrm>
              <a:off x="8344499" y="1960207"/>
              <a:ext cx="541732" cy="541732"/>
            </a:xfrm>
            <a:custGeom>
              <a:avLst/>
              <a:gdLst>
                <a:gd name="connsiteX0" fmla="*/ 0 w 541732"/>
                <a:gd name="connsiteY0" fmla="*/ 270866 h 541732"/>
                <a:gd name="connsiteX1" fmla="*/ 270866 w 541732"/>
                <a:gd name="connsiteY1" fmla="*/ 0 h 541732"/>
                <a:gd name="connsiteX2" fmla="*/ 541732 w 541732"/>
                <a:gd name="connsiteY2" fmla="*/ 270866 h 541732"/>
                <a:gd name="connsiteX3" fmla="*/ 270866 w 541732"/>
                <a:gd name="connsiteY3" fmla="*/ 541732 h 541732"/>
                <a:gd name="connsiteX4" fmla="*/ 0 w 541732"/>
                <a:gd name="connsiteY4" fmla="*/ 270866 h 54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732" h="541732" extrusionOk="0">
                  <a:moveTo>
                    <a:pt x="0" y="270866"/>
                  </a:moveTo>
                  <a:cubicBezTo>
                    <a:pt x="-21450" y="108040"/>
                    <a:pt x="109335" y="4480"/>
                    <a:pt x="270866" y="0"/>
                  </a:cubicBezTo>
                  <a:cubicBezTo>
                    <a:pt x="445430" y="5257"/>
                    <a:pt x="531762" y="121588"/>
                    <a:pt x="541732" y="270866"/>
                  </a:cubicBezTo>
                  <a:cubicBezTo>
                    <a:pt x="528607" y="433279"/>
                    <a:pt x="417326" y="559059"/>
                    <a:pt x="270866" y="541732"/>
                  </a:cubicBezTo>
                  <a:cubicBezTo>
                    <a:pt x="98238" y="529130"/>
                    <a:pt x="6433" y="423535"/>
                    <a:pt x="0" y="270866"/>
                  </a:cubicBezTo>
                  <a:close/>
                </a:path>
              </a:pathLst>
            </a:custGeom>
            <a:noFill/>
            <a:ln w="19050" cap="flat">
              <a:solidFill>
                <a:schemeClr val="accent1"/>
              </a:solidFill>
              <a:prstDash val="solid"/>
              <a:miter/>
              <a:extLst>
                <a:ext uri="{C807C97D-BFC1-408E-A445-0C87EB9F89A2}">
                  <ask:lineSketchStyleProps xmlns:ask="http://schemas.microsoft.com/office/drawing/2018/sketchyshapes" sd="1219033472">
                    <a:prstGeom prst="ellipse">
                      <a:avLst/>
                    </a:prstGeom>
                    <ask:type>
                      <ask:lineSketchCurved/>
                    </ask:type>
                  </ask:lineSketchStyleProps>
                </a:ext>
              </a:extLst>
            </a:ln>
          </p:spPr>
          <p:txBody>
            <a:bodyPr rtlCol="0" anchor="ctr"/>
            <a:lstStyle/>
            <a:p>
              <a:endParaRPr lang="en-GB" dirty="0" err="1">
                <a:solidFill>
                  <a:schemeClr val="tx1"/>
                </a:solidFill>
              </a:endParaRPr>
            </a:p>
          </p:txBody>
        </p:sp>
        <p:sp>
          <p:nvSpPr>
            <p:cNvPr id="15" name="Freeform: Shape 14">
              <a:extLst>
                <a:ext uri="{FF2B5EF4-FFF2-40B4-BE49-F238E27FC236}">
                  <a16:creationId xmlns:a16="http://schemas.microsoft.com/office/drawing/2014/main" id="{95B2EDE4-FF1A-EE70-D43A-AF53F745B771}"/>
                </a:ext>
              </a:extLst>
            </p:cNvPr>
            <p:cNvSpPr/>
            <p:nvPr/>
          </p:nvSpPr>
          <p:spPr>
            <a:xfrm>
              <a:off x="8538905" y="1961754"/>
              <a:ext cx="48858" cy="537244"/>
            </a:xfrm>
            <a:custGeom>
              <a:avLst/>
              <a:gdLst>
                <a:gd name="connsiteX0" fmla="*/ 48858 w 48858"/>
                <a:gd name="connsiteY0" fmla="*/ 0 h 537244"/>
                <a:gd name="connsiteX1" fmla="*/ 17 w 48858"/>
                <a:gd name="connsiteY1" fmla="*/ 306609 h 537244"/>
                <a:gd name="connsiteX2" fmla="*/ 43431 w 48858"/>
                <a:gd name="connsiteY2" fmla="*/ 537244 h 537244"/>
              </a:gdLst>
              <a:ahLst/>
              <a:cxnLst>
                <a:cxn ang="0">
                  <a:pos x="connsiteX0" y="connsiteY0"/>
                </a:cxn>
                <a:cxn ang="0">
                  <a:pos x="connsiteX1" y="connsiteY1"/>
                </a:cxn>
                <a:cxn ang="0">
                  <a:pos x="connsiteX2" y="connsiteY2"/>
                </a:cxn>
              </a:cxnLst>
              <a:rect l="l" t="t" r="r" b="b"/>
              <a:pathLst>
                <a:path w="48858" h="537244" extrusionOk="0">
                  <a:moveTo>
                    <a:pt x="48858" y="0"/>
                  </a:moveTo>
                  <a:cubicBezTo>
                    <a:pt x="7723" y="107882"/>
                    <a:pt x="9254" y="225260"/>
                    <a:pt x="17" y="306609"/>
                  </a:cubicBezTo>
                  <a:cubicBezTo>
                    <a:pt x="2853" y="403827"/>
                    <a:pt x="34507" y="492855"/>
                    <a:pt x="43431" y="537244"/>
                  </a:cubicBezTo>
                </a:path>
              </a:pathLst>
            </a:custGeom>
            <a:noFill/>
            <a:ln w="19050" cap="flat">
              <a:solidFill>
                <a:schemeClr val="accent1"/>
              </a:solidFill>
              <a:prstDash val="solid"/>
              <a:miter/>
              <a:extLst>
                <a:ext uri="{C807C97D-BFC1-408E-A445-0C87EB9F89A2}">
                  <ask:lineSketchStyleProps xmlns:ask="http://schemas.microsoft.com/office/drawing/2018/sketchyshapes" sd="2650216993">
                    <a:custGeom>
                      <a:avLst/>
                      <a:gdLst>
                        <a:gd name="connsiteX0" fmla="*/ 48847 w 54455"/>
                        <a:gd name="connsiteY0" fmla="*/ 0 h 572528"/>
                        <a:gd name="connsiteX1" fmla="*/ 6 w 54455"/>
                        <a:gd name="connsiteY1" fmla="*/ 306609 h 572528"/>
                        <a:gd name="connsiteX2" fmla="*/ 51560 w 54455"/>
                        <a:gd name="connsiteY2" fmla="*/ 553524 h 572528"/>
                        <a:gd name="connsiteX3" fmla="*/ 43420 w 54455"/>
                        <a:gd name="connsiteY3" fmla="*/ 537244 h 572528"/>
                        <a:gd name="connsiteX0" fmla="*/ 48858 w 48858"/>
                        <a:gd name="connsiteY0" fmla="*/ 0 h 537244"/>
                        <a:gd name="connsiteX1" fmla="*/ 17 w 48858"/>
                        <a:gd name="connsiteY1" fmla="*/ 306609 h 537244"/>
                        <a:gd name="connsiteX2" fmla="*/ 43431 w 48858"/>
                        <a:gd name="connsiteY2" fmla="*/ 537244 h 537244"/>
                      </a:gdLst>
                      <a:ahLst/>
                      <a:cxnLst>
                        <a:cxn ang="0">
                          <a:pos x="connsiteX0" y="connsiteY0"/>
                        </a:cxn>
                        <a:cxn ang="0">
                          <a:pos x="connsiteX1" y="connsiteY1"/>
                        </a:cxn>
                        <a:cxn ang="0">
                          <a:pos x="connsiteX2" y="connsiteY2"/>
                        </a:cxn>
                      </a:cxnLst>
                      <a:rect l="l" t="t" r="r" b="b"/>
                      <a:pathLst>
                        <a:path w="48858" h="537244">
                          <a:moveTo>
                            <a:pt x="48858" y="0"/>
                          </a:moveTo>
                          <a:cubicBezTo>
                            <a:pt x="24211" y="107177"/>
                            <a:pt x="921" y="217068"/>
                            <a:pt x="17" y="306609"/>
                          </a:cubicBezTo>
                          <a:cubicBezTo>
                            <a:pt x="-887" y="396150"/>
                            <a:pt x="34387" y="489195"/>
                            <a:pt x="43431" y="537244"/>
                          </a:cubicBezTo>
                        </a:path>
                      </a:pathLst>
                    </a:custGeom>
                    <ask:type>
                      <ask:lineSketchCurved/>
                    </ask:type>
                  </ask:lineSketchStyleProps>
                </a:ext>
              </a:extLst>
            </a:ln>
          </p:spPr>
          <p:txBody>
            <a:bodyPr rtlCol="0" anchor="ctr"/>
            <a:lstStyle/>
            <a:p>
              <a:endParaRPr lang="en-GB">
                <a:solidFill>
                  <a:schemeClr val="tx1"/>
                </a:solidFill>
              </a:endParaRPr>
            </a:p>
          </p:txBody>
        </p:sp>
        <p:sp>
          <p:nvSpPr>
            <p:cNvPr id="16" name="Freeform: Shape 15">
              <a:extLst>
                <a:ext uri="{FF2B5EF4-FFF2-40B4-BE49-F238E27FC236}">
                  <a16:creationId xmlns:a16="http://schemas.microsoft.com/office/drawing/2014/main" id="{658EE679-A0BF-4B4F-6FD8-D5B197030AE3}"/>
                </a:ext>
              </a:extLst>
            </p:cNvPr>
            <p:cNvSpPr/>
            <p:nvPr/>
          </p:nvSpPr>
          <p:spPr>
            <a:xfrm>
              <a:off x="8348988" y="2227663"/>
              <a:ext cx="531817" cy="43421"/>
            </a:xfrm>
            <a:custGeom>
              <a:avLst/>
              <a:gdLst>
                <a:gd name="connsiteX0" fmla="*/ 0 w 531817"/>
                <a:gd name="connsiteY0" fmla="*/ 2713 h 43421"/>
                <a:gd name="connsiteX1" fmla="*/ 189934 w 531817"/>
                <a:gd name="connsiteY1" fmla="*/ 43414 h 43421"/>
                <a:gd name="connsiteX2" fmla="*/ 531817 w 531817"/>
                <a:gd name="connsiteY2" fmla="*/ 0 h 43421"/>
              </a:gdLst>
              <a:ahLst/>
              <a:cxnLst>
                <a:cxn ang="0">
                  <a:pos x="connsiteX0" y="connsiteY0"/>
                </a:cxn>
                <a:cxn ang="0">
                  <a:pos x="connsiteX1" y="connsiteY1"/>
                </a:cxn>
                <a:cxn ang="0">
                  <a:pos x="connsiteX2" y="connsiteY2"/>
                </a:cxn>
              </a:cxnLst>
              <a:rect l="l" t="t" r="r" b="b"/>
              <a:pathLst>
                <a:path w="531817" h="43421" extrusionOk="0">
                  <a:moveTo>
                    <a:pt x="0" y="2713"/>
                  </a:moveTo>
                  <a:cubicBezTo>
                    <a:pt x="53157" y="33197"/>
                    <a:pt x="101013" y="41644"/>
                    <a:pt x="189934" y="43414"/>
                  </a:cubicBezTo>
                  <a:cubicBezTo>
                    <a:pt x="282700" y="49643"/>
                    <a:pt x="401630" y="44586"/>
                    <a:pt x="531817" y="0"/>
                  </a:cubicBezTo>
                </a:path>
              </a:pathLst>
            </a:custGeom>
            <a:noFill/>
            <a:ln w="19050" cap="flat">
              <a:solidFill>
                <a:schemeClr val="accent1"/>
              </a:solidFill>
              <a:prstDash val="solid"/>
              <a:miter/>
              <a:extLst>
                <a:ext uri="{C807C97D-BFC1-408E-A445-0C87EB9F89A2}">
                  <ask:lineSketchStyleProps xmlns:ask="http://schemas.microsoft.com/office/drawing/2018/sketchyshapes" sd="11941739">
                    <a:custGeom>
                      <a:avLst/>
                      <a:gdLst>
                        <a:gd name="connsiteX0" fmla="*/ 0 w 531817"/>
                        <a:gd name="connsiteY0" fmla="*/ 2713 h 43421"/>
                        <a:gd name="connsiteX1" fmla="*/ 189934 w 531817"/>
                        <a:gd name="connsiteY1" fmla="*/ 43414 h 43421"/>
                        <a:gd name="connsiteX2" fmla="*/ 531817 w 531817"/>
                        <a:gd name="connsiteY2" fmla="*/ 0 h 43421"/>
                      </a:gdLst>
                      <a:ahLst/>
                      <a:cxnLst>
                        <a:cxn ang="0">
                          <a:pos x="connsiteX0" y="connsiteY0"/>
                        </a:cxn>
                        <a:cxn ang="0">
                          <a:pos x="connsiteX1" y="connsiteY1"/>
                        </a:cxn>
                        <a:cxn ang="0">
                          <a:pos x="connsiteX2" y="connsiteY2"/>
                        </a:cxn>
                      </a:cxnLst>
                      <a:rect l="l" t="t" r="r" b="b"/>
                      <a:pathLst>
                        <a:path w="531817" h="43421">
                          <a:moveTo>
                            <a:pt x="0" y="2713"/>
                          </a:moveTo>
                          <a:cubicBezTo>
                            <a:pt x="50649" y="23289"/>
                            <a:pt x="101298" y="43866"/>
                            <a:pt x="189934" y="43414"/>
                          </a:cubicBezTo>
                          <a:cubicBezTo>
                            <a:pt x="278570" y="42962"/>
                            <a:pt x="405193" y="21481"/>
                            <a:pt x="531817" y="0"/>
                          </a:cubicBezTo>
                        </a:path>
                      </a:pathLst>
                    </a:custGeom>
                    <ask:type>
                      <ask:lineSketchCurved/>
                    </ask:type>
                  </ask:lineSketchStyleProps>
                </a:ext>
              </a:extLst>
            </a:ln>
          </p:spPr>
          <p:txBody>
            <a:bodyPr rtlCol="0" anchor="ctr"/>
            <a:lstStyle/>
            <a:p>
              <a:endParaRPr lang="en-GB">
                <a:solidFill>
                  <a:schemeClr val="tx1"/>
                </a:solidFill>
              </a:endParaRPr>
            </a:p>
          </p:txBody>
        </p:sp>
        <p:sp>
          <p:nvSpPr>
            <p:cNvPr id="23" name="Freeform: Shape 22">
              <a:extLst>
                <a:ext uri="{FF2B5EF4-FFF2-40B4-BE49-F238E27FC236}">
                  <a16:creationId xmlns:a16="http://schemas.microsoft.com/office/drawing/2014/main" id="{F7B9B120-6F83-6D16-5883-51C11B2C6161}"/>
                </a:ext>
              </a:extLst>
            </p:cNvPr>
            <p:cNvSpPr/>
            <p:nvPr/>
          </p:nvSpPr>
          <p:spPr>
            <a:xfrm>
              <a:off x="8636819" y="2031206"/>
              <a:ext cx="164281" cy="384052"/>
            </a:xfrm>
            <a:custGeom>
              <a:avLst/>
              <a:gdLst>
                <a:gd name="connsiteX0" fmla="*/ 164281 w 164281"/>
                <a:gd name="connsiteY0" fmla="*/ 0 h 384052"/>
                <a:gd name="connsiteX1" fmla="*/ 37 w 164281"/>
                <a:gd name="connsiteY1" fmla="*/ 225315 h 384052"/>
                <a:gd name="connsiteX2" fmla="*/ 162963 w 164281"/>
                <a:gd name="connsiteY2" fmla="*/ 384052 h 384052"/>
              </a:gdLst>
              <a:ahLst/>
              <a:cxnLst>
                <a:cxn ang="0">
                  <a:pos x="connsiteX0" y="connsiteY0"/>
                </a:cxn>
                <a:cxn ang="0">
                  <a:pos x="connsiteX1" y="connsiteY1"/>
                </a:cxn>
                <a:cxn ang="0">
                  <a:pos x="connsiteX2" y="connsiteY2"/>
                </a:cxn>
              </a:cxnLst>
              <a:rect l="l" t="t" r="r" b="b"/>
              <a:pathLst>
                <a:path w="164281" h="384052" extrusionOk="0">
                  <a:moveTo>
                    <a:pt x="164281" y="0"/>
                  </a:moveTo>
                  <a:cubicBezTo>
                    <a:pt x="71658" y="67024"/>
                    <a:pt x="-1282" y="91252"/>
                    <a:pt x="37" y="225315"/>
                  </a:cubicBezTo>
                  <a:cubicBezTo>
                    <a:pt x="694" y="357806"/>
                    <a:pt x="127216" y="350500"/>
                    <a:pt x="162963" y="384052"/>
                  </a:cubicBezTo>
                </a:path>
              </a:pathLst>
            </a:custGeom>
            <a:noFill/>
            <a:ln w="19050" cap="flat">
              <a:solidFill>
                <a:schemeClr val="accent1"/>
              </a:solidFill>
              <a:prstDash val="solid"/>
              <a:miter/>
              <a:extLst>
                <a:ext uri="{C807C97D-BFC1-408E-A445-0C87EB9F89A2}">
                  <ask:lineSketchStyleProps xmlns:ask="http://schemas.microsoft.com/office/drawing/2018/sketchyshapes" sd="1921185120">
                    <a:custGeom>
                      <a:avLst/>
                      <a:gdLst>
                        <a:gd name="connsiteX0" fmla="*/ 48847 w 54455"/>
                        <a:gd name="connsiteY0" fmla="*/ 0 h 572528"/>
                        <a:gd name="connsiteX1" fmla="*/ 6 w 54455"/>
                        <a:gd name="connsiteY1" fmla="*/ 306609 h 572528"/>
                        <a:gd name="connsiteX2" fmla="*/ 51560 w 54455"/>
                        <a:gd name="connsiteY2" fmla="*/ 553524 h 572528"/>
                        <a:gd name="connsiteX3" fmla="*/ 43420 w 54455"/>
                        <a:gd name="connsiteY3" fmla="*/ 537244 h 572528"/>
                        <a:gd name="connsiteX0" fmla="*/ 48858 w 48858"/>
                        <a:gd name="connsiteY0" fmla="*/ 0 h 537244"/>
                        <a:gd name="connsiteX1" fmla="*/ 17 w 48858"/>
                        <a:gd name="connsiteY1" fmla="*/ 306609 h 537244"/>
                        <a:gd name="connsiteX2" fmla="*/ 43431 w 48858"/>
                        <a:gd name="connsiteY2" fmla="*/ 537244 h 537244"/>
                        <a:gd name="connsiteX0" fmla="*/ 49147 w 49147"/>
                        <a:gd name="connsiteY0" fmla="*/ 0 h 537244"/>
                        <a:gd name="connsiteX1" fmla="*/ 306 w 49147"/>
                        <a:gd name="connsiteY1" fmla="*/ 306609 h 537244"/>
                        <a:gd name="connsiteX2" fmla="*/ 43720 w 49147"/>
                        <a:gd name="connsiteY2" fmla="*/ 537244 h 537244"/>
                        <a:gd name="connsiteX0" fmla="*/ 43766 w 43766"/>
                        <a:gd name="connsiteY0" fmla="*/ 0 h 558004"/>
                        <a:gd name="connsiteX1" fmla="*/ 1 w 43766"/>
                        <a:gd name="connsiteY1" fmla="*/ 327369 h 558004"/>
                        <a:gd name="connsiteX2" fmla="*/ 43415 w 43766"/>
                        <a:gd name="connsiteY2" fmla="*/ 558004 h 558004"/>
                        <a:gd name="connsiteX0" fmla="*/ 43775 w 43775"/>
                        <a:gd name="connsiteY0" fmla="*/ 0 h 558004"/>
                        <a:gd name="connsiteX1" fmla="*/ 10 w 43775"/>
                        <a:gd name="connsiteY1" fmla="*/ 327369 h 558004"/>
                        <a:gd name="connsiteX2" fmla="*/ 43424 w 43775"/>
                        <a:gd name="connsiteY2" fmla="*/ 558004 h 558004"/>
                      </a:gdLst>
                      <a:ahLst/>
                      <a:cxnLst>
                        <a:cxn ang="0">
                          <a:pos x="connsiteX0" y="connsiteY0"/>
                        </a:cxn>
                        <a:cxn ang="0">
                          <a:pos x="connsiteX1" y="connsiteY1"/>
                        </a:cxn>
                        <a:cxn ang="0">
                          <a:pos x="connsiteX2" y="connsiteY2"/>
                        </a:cxn>
                      </a:cxnLst>
                      <a:rect l="l" t="t" r="r" b="b"/>
                      <a:pathLst>
                        <a:path w="43775" h="558004">
                          <a:moveTo>
                            <a:pt x="43775" y="0"/>
                          </a:moveTo>
                          <a:cubicBezTo>
                            <a:pt x="19128" y="107177"/>
                            <a:pt x="703" y="127115"/>
                            <a:pt x="10" y="327369"/>
                          </a:cubicBezTo>
                          <a:cubicBezTo>
                            <a:pt x="-683" y="527623"/>
                            <a:pt x="34380" y="509955"/>
                            <a:pt x="43424" y="558004"/>
                          </a:cubicBezTo>
                        </a:path>
                      </a:pathLst>
                    </a:custGeom>
                    <ask:type>
                      <ask:lineSketchCurved/>
                    </ask:type>
                  </ask:lineSketchStyleProps>
                </a:ext>
              </a:extLst>
            </a:ln>
          </p:spPr>
          <p:txBody>
            <a:bodyPr rtlCol="0" anchor="ctr"/>
            <a:lstStyle/>
            <a:p>
              <a:endParaRPr lang="en-GB">
                <a:solidFill>
                  <a:schemeClr val="tx1"/>
                </a:solidFill>
              </a:endParaRPr>
            </a:p>
          </p:txBody>
        </p:sp>
        <p:sp>
          <p:nvSpPr>
            <p:cNvPr id="24" name="Freeform: Shape 23">
              <a:extLst>
                <a:ext uri="{FF2B5EF4-FFF2-40B4-BE49-F238E27FC236}">
                  <a16:creationId xmlns:a16="http://schemas.microsoft.com/office/drawing/2014/main" id="{BC081A23-4F1D-4D02-035A-29F0E4B65C2C}"/>
                </a:ext>
              </a:extLst>
            </p:cNvPr>
            <p:cNvSpPr/>
            <p:nvPr/>
          </p:nvSpPr>
          <p:spPr>
            <a:xfrm flipH="1">
              <a:off x="8405242" y="2050256"/>
              <a:ext cx="48859" cy="345952"/>
            </a:xfrm>
            <a:custGeom>
              <a:avLst/>
              <a:gdLst>
                <a:gd name="connsiteX0" fmla="*/ 48858 w 48859"/>
                <a:gd name="connsiteY0" fmla="*/ 0 h 345952"/>
                <a:gd name="connsiteX1" fmla="*/ 11 w 48859"/>
                <a:gd name="connsiteY1" fmla="*/ 202962 h 345952"/>
                <a:gd name="connsiteX2" fmla="*/ 48467 w 48859"/>
                <a:gd name="connsiteY2" fmla="*/ 345952 h 345952"/>
              </a:gdLst>
              <a:ahLst/>
              <a:cxnLst>
                <a:cxn ang="0">
                  <a:pos x="connsiteX0" y="connsiteY0"/>
                </a:cxn>
                <a:cxn ang="0">
                  <a:pos x="connsiteX1" y="connsiteY1"/>
                </a:cxn>
                <a:cxn ang="0">
                  <a:pos x="connsiteX2" y="connsiteY2"/>
                </a:cxn>
              </a:cxnLst>
              <a:rect l="l" t="t" r="r" b="b"/>
              <a:pathLst>
                <a:path w="48859" h="345952" extrusionOk="0">
                  <a:moveTo>
                    <a:pt x="48858" y="0"/>
                  </a:moveTo>
                  <a:cubicBezTo>
                    <a:pt x="22929" y="63888"/>
                    <a:pt x="1522" y="82473"/>
                    <a:pt x="11" y="202962"/>
                  </a:cubicBezTo>
                  <a:cubicBezTo>
                    <a:pt x="3594" y="323763"/>
                    <a:pt x="37434" y="321162"/>
                    <a:pt x="48467" y="345952"/>
                  </a:cubicBezTo>
                </a:path>
              </a:pathLst>
            </a:custGeom>
            <a:noFill/>
            <a:ln w="19050" cap="flat">
              <a:solidFill>
                <a:schemeClr val="accent1"/>
              </a:solidFill>
              <a:prstDash val="solid"/>
              <a:miter/>
              <a:extLst>
                <a:ext uri="{C807C97D-BFC1-408E-A445-0C87EB9F89A2}">
                  <ask:lineSketchStyleProps xmlns:ask="http://schemas.microsoft.com/office/drawing/2018/sketchyshapes" sd="825676918">
                    <a:custGeom>
                      <a:avLst/>
                      <a:gdLst>
                        <a:gd name="connsiteX0" fmla="*/ 48847 w 54455"/>
                        <a:gd name="connsiteY0" fmla="*/ 0 h 572528"/>
                        <a:gd name="connsiteX1" fmla="*/ 6 w 54455"/>
                        <a:gd name="connsiteY1" fmla="*/ 306609 h 572528"/>
                        <a:gd name="connsiteX2" fmla="*/ 51560 w 54455"/>
                        <a:gd name="connsiteY2" fmla="*/ 553524 h 572528"/>
                        <a:gd name="connsiteX3" fmla="*/ 43420 w 54455"/>
                        <a:gd name="connsiteY3" fmla="*/ 537244 h 572528"/>
                        <a:gd name="connsiteX0" fmla="*/ 48858 w 48858"/>
                        <a:gd name="connsiteY0" fmla="*/ 0 h 537244"/>
                        <a:gd name="connsiteX1" fmla="*/ 17 w 48858"/>
                        <a:gd name="connsiteY1" fmla="*/ 306609 h 537244"/>
                        <a:gd name="connsiteX2" fmla="*/ 43431 w 48858"/>
                        <a:gd name="connsiteY2" fmla="*/ 537244 h 537244"/>
                        <a:gd name="connsiteX0" fmla="*/ 49147 w 49147"/>
                        <a:gd name="connsiteY0" fmla="*/ 0 h 537244"/>
                        <a:gd name="connsiteX1" fmla="*/ 306 w 49147"/>
                        <a:gd name="connsiteY1" fmla="*/ 306609 h 537244"/>
                        <a:gd name="connsiteX2" fmla="*/ 43720 w 49147"/>
                        <a:gd name="connsiteY2" fmla="*/ 537244 h 537244"/>
                        <a:gd name="connsiteX0" fmla="*/ 43766 w 43766"/>
                        <a:gd name="connsiteY0" fmla="*/ 0 h 558004"/>
                        <a:gd name="connsiteX1" fmla="*/ 1 w 43766"/>
                        <a:gd name="connsiteY1" fmla="*/ 327369 h 558004"/>
                        <a:gd name="connsiteX2" fmla="*/ 43415 w 43766"/>
                        <a:gd name="connsiteY2" fmla="*/ 558004 h 558004"/>
                        <a:gd name="connsiteX0" fmla="*/ 43775 w 43775"/>
                        <a:gd name="connsiteY0" fmla="*/ 0 h 558004"/>
                        <a:gd name="connsiteX1" fmla="*/ 10 w 43775"/>
                        <a:gd name="connsiteY1" fmla="*/ 327369 h 558004"/>
                        <a:gd name="connsiteX2" fmla="*/ 43424 w 43775"/>
                        <a:gd name="connsiteY2" fmla="*/ 558004 h 558004"/>
                      </a:gdLst>
                      <a:ahLst/>
                      <a:cxnLst>
                        <a:cxn ang="0">
                          <a:pos x="connsiteX0" y="connsiteY0"/>
                        </a:cxn>
                        <a:cxn ang="0">
                          <a:pos x="connsiteX1" y="connsiteY1"/>
                        </a:cxn>
                        <a:cxn ang="0">
                          <a:pos x="connsiteX2" y="connsiteY2"/>
                        </a:cxn>
                      </a:cxnLst>
                      <a:rect l="l" t="t" r="r" b="b"/>
                      <a:pathLst>
                        <a:path w="43775" h="558004">
                          <a:moveTo>
                            <a:pt x="43775" y="0"/>
                          </a:moveTo>
                          <a:cubicBezTo>
                            <a:pt x="19128" y="107177"/>
                            <a:pt x="703" y="127115"/>
                            <a:pt x="10" y="327369"/>
                          </a:cubicBezTo>
                          <a:cubicBezTo>
                            <a:pt x="-683" y="527623"/>
                            <a:pt x="34380" y="509955"/>
                            <a:pt x="43424" y="558004"/>
                          </a:cubicBezTo>
                        </a:path>
                      </a:pathLst>
                    </a:custGeom>
                    <ask:type>
                      <ask:lineSketchCurved/>
                    </ask:type>
                  </ask:lineSketchStyleProps>
                </a:ext>
              </a:extLst>
            </a:ln>
          </p:spPr>
          <p:txBody>
            <a:bodyPr rtlCol="0" anchor="ctr"/>
            <a:lstStyle/>
            <a:p>
              <a:endParaRPr lang="en-GB">
                <a:solidFill>
                  <a:schemeClr val="tx1"/>
                </a:solidFill>
              </a:endParaRPr>
            </a:p>
          </p:txBody>
        </p:sp>
      </p:grpSp>
      <p:sp>
        <p:nvSpPr>
          <p:cNvPr id="27" name="Slide Number Placeholder 7">
            <a:extLst>
              <a:ext uri="{FF2B5EF4-FFF2-40B4-BE49-F238E27FC236}">
                <a16:creationId xmlns:a16="http://schemas.microsoft.com/office/drawing/2014/main" id="{AAE146E9-A5C9-F797-6450-DC9365CB0208}"/>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17</a:t>
            </a:fld>
            <a:endParaRPr lang="en-GB"/>
          </a:p>
        </p:txBody>
      </p:sp>
    </p:spTree>
    <p:extLst>
      <p:ext uri="{BB962C8B-B14F-4D97-AF65-F5344CB8AC3E}">
        <p14:creationId xmlns:p14="http://schemas.microsoft.com/office/powerpoint/2010/main" val="208261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 fill="hold"/>
                                        <p:tgtEl>
                                          <p:spTgt spid="25"/>
                                        </p:tgtEl>
                                        <p:attrNameLst>
                                          <p:attrName>ppt_w</p:attrName>
                                        </p:attrNameLst>
                                      </p:cBhvr>
                                      <p:tavLst>
                                        <p:tav tm="0">
                                          <p:val>
                                            <p:fltVal val="0"/>
                                          </p:val>
                                        </p:tav>
                                        <p:tav tm="100000">
                                          <p:val>
                                            <p:strVal val="#ppt_w"/>
                                          </p:val>
                                        </p:tav>
                                      </p:tavLst>
                                    </p:anim>
                                    <p:anim calcmode="lin" valueType="num">
                                      <p:cBhvr>
                                        <p:cTn id="8" dur="30" fill="hold"/>
                                        <p:tgtEl>
                                          <p:spTgt spid="25"/>
                                        </p:tgtEl>
                                        <p:attrNameLst>
                                          <p:attrName>ppt_h</p:attrName>
                                        </p:attrNameLst>
                                      </p:cBhvr>
                                      <p:tavLst>
                                        <p:tav tm="0">
                                          <p:val>
                                            <p:fltVal val="0"/>
                                          </p:val>
                                        </p:tav>
                                        <p:tav tm="100000">
                                          <p:val>
                                            <p:strVal val="#ppt_h"/>
                                          </p:val>
                                        </p:tav>
                                      </p:tavLst>
                                    </p:anim>
                                    <p:animEffect transition="in" filter="fade">
                                      <p:cBhvr>
                                        <p:cTn id="9" dur="30"/>
                                        <p:tgtEl>
                                          <p:spTgt spid="25"/>
                                        </p:tgtEl>
                                      </p:cBhvr>
                                    </p:animEffect>
                                  </p:childTnLst>
                                </p:cTn>
                              </p:par>
                              <p:par>
                                <p:cTn id="10" presetID="6" presetClass="emph" presetSubtype="0" decel="100000" fill="hold" nodeType="withEffect">
                                  <p:stCondLst>
                                    <p:cond delay="0"/>
                                  </p:stCondLst>
                                  <p:childTnLst>
                                    <p:animScale>
                                      <p:cBhvr>
                                        <p:cTn id="11" dur="500" fill="hold"/>
                                        <p:tgtEl>
                                          <p:spTgt spid="25"/>
                                        </p:tgtEl>
                                      </p:cBhvr>
                                      <p:by x="9999000" y="9999000"/>
                                    </p:animScale>
                                  </p:childTnLst>
                                </p:cTn>
                              </p:par>
                              <p:par>
                                <p:cTn id="12" presetID="6" presetClass="emph" presetSubtype="0" fill="hold" nodeType="withEffect">
                                  <p:stCondLst>
                                    <p:cond delay="0"/>
                                  </p:stCondLst>
                                  <p:childTnLst>
                                    <p:animScale>
                                      <p:cBhvr>
                                        <p:cTn id="13" dur="10" fill="hold"/>
                                        <p:tgtEl>
                                          <p:spTgt spid="25"/>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42" presetClass="path" presetSubtype="0" decel="100000" fill="hold" grpId="1" nodeType="withEffect">
                                  <p:stCondLst>
                                    <p:cond delay="0"/>
                                  </p:stCondLst>
                                  <p:childTnLst>
                                    <p:animMotion origin="layout" path="M -3.75E-6 -0.03472 L -3.75E-6 1.85185E-6 " pathEditMode="relative" rAng="0" ptsTypes="AA">
                                      <p:cBhvr>
                                        <p:cTn id="18" dur="500" fill="hold"/>
                                        <p:tgtEl>
                                          <p:spTgt spid="8"/>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2FC36D-4F10-46DC-8E03-07389CB553F8}"/>
              </a:ext>
            </a:extLst>
          </p:cNvPr>
          <p:cNvSpPr/>
          <p:nvPr/>
        </p:nvSpPr>
        <p:spPr>
          <a:xfrm>
            <a:off x="522605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 name="TextBox 2">
            <a:extLst>
              <a:ext uri="{FF2B5EF4-FFF2-40B4-BE49-F238E27FC236}">
                <a16:creationId xmlns:a16="http://schemas.microsoft.com/office/drawing/2014/main" id="{633EEB3C-7407-9A0A-ED4B-D17153E49CC7}"/>
              </a:ext>
            </a:extLst>
          </p:cNvPr>
          <p:cNvSpPr txBox="1"/>
          <p:nvPr/>
        </p:nvSpPr>
        <p:spPr>
          <a:xfrm>
            <a:off x="431799" y="2489200"/>
            <a:ext cx="4362452" cy="1538883"/>
          </a:xfrm>
          <a:prstGeom prst="rect">
            <a:avLst/>
          </a:prstGeom>
          <a:noFill/>
        </p:spPr>
        <p:txBody>
          <a:bodyPr wrap="square" lIns="0" tIns="0" rIns="0" bIns="0" rtlCol="0" anchor="t">
            <a:spAutoFit/>
          </a:bodyPr>
          <a:lstStyle/>
          <a:p>
            <a:r>
              <a:rPr lang="en-US" sz="2000" dirty="0"/>
              <a:t>Horses have been part of our lives </a:t>
            </a:r>
            <a:br>
              <a:rPr lang="en-US" sz="2000" dirty="0"/>
            </a:br>
            <a:r>
              <a:rPr lang="en-US" sz="2000" dirty="0"/>
              <a:t>for thousands of years, and have proved fascinating for scientists. They’ve also sparked a lot of stories, and some superstitions. Here are some horse facts: </a:t>
            </a:r>
            <a:endParaRPr lang="en-GB" sz="2400" dirty="0" err="1"/>
          </a:p>
        </p:txBody>
      </p:sp>
      <p:pic>
        <p:nvPicPr>
          <p:cNvPr id="5" name="Picture 4" descr="A black and red logo&#10;&#10;Description automatically generated">
            <a:extLst>
              <a:ext uri="{FF2B5EF4-FFF2-40B4-BE49-F238E27FC236}">
                <a16:creationId xmlns:a16="http://schemas.microsoft.com/office/drawing/2014/main" id="{671AAF67-7EA0-19F8-5FAB-15CE2B924C74}"/>
              </a:ext>
            </a:extLst>
          </p:cNvPr>
          <p:cNvPicPr>
            <a:picLocks noChangeAspect="1"/>
          </p:cNvPicPr>
          <p:nvPr>
            <p:custDataLst>
              <p:tags r:id="rId1"/>
            </p:custDataLst>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
        <p:nvSpPr>
          <p:cNvPr id="8" name="TextBox 7">
            <a:extLst>
              <a:ext uri="{FF2B5EF4-FFF2-40B4-BE49-F238E27FC236}">
                <a16:creationId xmlns:a16="http://schemas.microsoft.com/office/drawing/2014/main" id="{454DC987-BACE-AFC8-C0E8-470E3E8924CE}"/>
              </a:ext>
            </a:extLst>
          </p:cNvPr>
          <p:cNvSpPr txBox="1"/>
          <p:nvPr/>
        </p:nvSpPr>
        <p:spPr>
          <a:xfrm>
            <a:off x="5659437" y="2849603"/>
            <a:ext cx="6099176" cy="1846659"/>
          </a:xfrm>
          <a:prstGeom prst="rect">
            <a:avLst/>
          </a:prstGeom>
          <a:noFill/>
        </p:spPr>
        <p:txBody>
          <a:bodyPr wrap="square" lIns="0" tIns="0" rIns="0" bIns="0" rtlCol="0" anchor="t">
            <a:spAutoFit/>
          </a:bodyPr>
          <a:lstStyle/>
          <a:p>
            <a:r>
              <a:rPr lang="en-US" sz="2400" b="1" dirty="0"/>
              <a:t>Horses have been around for 4 million years, and were domesticated by humans around 6000 years ago. Even as far back as 4000 BCE, horses were working with humans and providing companionship.</a:t>
            </a:r>
            <a:endParaRPr lang="en-GB" sz="2800" b="1" dirty="0" err="1"/>
          </a:p>
        </p:txBody>
      </p:sp>
      <p:grpSp>
        <p:nvGrpSpPr>
          <p:cNvPr id="9" name="Graphic 1">
            <a:extLst>
              <a:ext uri="{FF2B5EF4-FFF2-40B4-BE49-F238E27FC236}">
                <a16:creationId xmlns:a16="http://schemas.microsoft.com/office/drawing/2014/main" id="{A30C835D-E0C9-E02B-08FF-DF5BFA110B97}"/>
              </a:ext>
            </a:extLst>
          </p:cNvPr>
          <p:cNvGrpSpPr/>
          <p:nvPr/>
        </p:nvGrpSpPr>
        <p:grpSpPr>
          <a:xfrm>
            <a:off x="5659437" y="2161739"/>
            <a:ext cx="596900" cy="431800"/>
            <a:chOff x="5908675" y="3324225"/>
            <a:chExt cx="596900" cy="431800"/>
          </a:xfrm>
          <a:noFill/>
        </p:grpSpPr>
        <p:sp>
          <p:nvSpPr>
            <p:cNvPr id="10" name="Freeform: Shape 9">
              <a:extLst>
                <a:ext uri="{FF2B5EF4-FFF2-40B4-BE49-F238E27FC236}">
                  <a16:creationId xmlns:a16="http://schemas.microsoft.com/office/drawing/2014/main" id="{EA99638E-CE2F-7F5A-4AA3-132D39F39503}"/>
                </a:ext>
              </a:extLst>
            </p:cNvPr>
            <p:cNvSpPr/>
            <p:nvPr/>
          </p:nvSpPr>
          <p:spPr>
            <a:xfrm>
              <a:off x="5959475" y="3324225"/>
              <a:ext cx="546100" cy="355600"/>
            </a:xfrm>
            <a:custGeom>
              <a:avLst/>
              <a:gdLst>
                <a:gd name="connsiteX0" fmla="*/ 393700 w 546100"/>
                <a:gd name="connsiteY0" fmla="*/ 152400 h 355600"/>
                <a:gd name="connsiteX1" fmla="*/ 368300 w 546100"/>
                <a:gd name="connsiteY1" fmla="*/ 203200 h 355600"/>
                <a:gd name="connsiteX2" fmla="*/ 406400 w 546100"/>
                <a:gd name="connsiteY2" fmla="*/ 266700 h 355600"/>
                <a:gd name="connsiteX3" fmla="*/ 457200 w 546100"/>
                <a:gd name="connsiteY3" fmla="*/ 292100 h 355600"/>
                <a:gd name="connsiteX4" fmla="*/ 457200 w 546100"/>
                <a:gd name="connsiteY4" fmla="*/ 330200 h 355600"/>
                <a:gd name="connsiteX5" fmla="*/ 520700 w 546100"/>
                <a:gd name="connsiteY5" fmla="*/ 355600 h 355600"/>
                <a:gd name="connsiteX6" fmla="*/ 546100 w 546100"/>
                <a:gd name="connsiteY6" fmla="*/ 330200 h 355600"/>
                <a:gd name="connsiteX7" fmla="*/ 546100 w 546100"/>
                <a:gd name="connsiteY7" fmla="*/ 215900 h 355600"/>
                <a:gd name="connsiteX8" fmla="*/ 546100 w 546100"/>
                <a:gd name="connsiteY8" fmla="*/ 101600 h 355600"/>
                <a:gd name="connsiteX9" fmla="*/ 508000 w 546100"/>
                <a:gd name="connsiteY9" fmla="*/ 38100 h 355600"/>
                <a:gd name="connsiteX10" fmla="*/ 533400 w 546100"/>
                <a:gd name="connsiteY10" fmla="*/ 0 h 355600"/>
                <a:gd name="connsiteX11" fmla="*/ 467360 w 546100"/>
                <a:gd name="connsiteY11" fmla="*/ 0 h 355600"/>
                <a:gd name="connsiteX12" fmla="*/ 397510 w 546100"/>
                <a:gd name="connsiteY12" fmla="*/ 0 h 355600"/>
                <a:gd name="connsiteX13" fmla="*/ 203200 w 546100"/>
                <a:gd name="connsiteY13" fmla="*/ 85090 h 355600"/>
                <a:gd name="connsiteX14" fmla="*/ 203200 w 546100"/>
                <a:gd name="connsiteY14" fmla="*/ 85090 h 355600"/>
                <a:gd name="connsiteX15" fmla="*/ 38100 w 546100"/>
                <a:gd name="connsiteY15" fmla="*/ 165100 h 355600"/>
                <a:gd name="connsiteX16" fmla="*/ 0 w 546100"/>
                <a:gd name="connsiteY16" fmla="*/ 1651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100" h="355600" extrusionOk="0">
                  <a:moveTo>
                    <a:pt x="393700" y="152400"/>
                  </a:moveTo>
                  <a:cubicBezTo>
                    <a:pt x="375732" y="164201"/>
                    <a:pt x="365251" y="187834"/>
                    <a:pt x="368300" y="203200"/>
                  </a:cubicBezTo>
                  <a:cubicBezTo>
                    <a:pt x="372255" y="224353"/>
                    <a:pt x="373728" y="247800"/>
                    <a:pt x="406400" y="266700"/>
                  </a:cubicBezTo>
                  <a:cubicBezTo>
                    <a:pt x="431841" y="274510"/>
                    <a:pt x="443793" y="290363"/>
                    <a:pt x="457200" y="292100"/>
                  </a:cubicBezTo>
                  <a:cubicBezTo>
                    <a:pt x="455580" y="307193"/>
                    <a:pt x="458765" y="322051"/>
                    <a:pt x="457200" y="330200"/>
                  </a:cubicBezTo>
                  <a:cubicBezTo>
                    <a:pt x="465539" y="329391"/>
                    <a:pt x="504766" y="354065"/>
                    <a:pt x="520700" y="355600"/>
                  </a:cubicBezTo>
                  <a:cubicBezTo>
                    <a:pt x="527548" y="350233"/>
                    <a:pt x="537415" y="334590"/>
                    <a:pt x="546100" y="330200"/>
                  </a:cubicBezTo>
                  <a:cubicBezTo>
                    <a:pt x="554530" y="279433"/>
                    <a:pt x="538650" y="235796"/>
                    <a:pt x="546100" y="215900"/>
                  </a:cubicBezTo>
                  <a:cubicBezTo>
                    <a:pt x="548313" y="217139"/>
                    <a:pt x="547017" y="117060"/>
                    <a:pt x="546100" y="101600"/>
                  </a:cubicBezTo>
                  <a:cubicBezTo>
                    <a:pt x="542189" y="85727"/>
                    <a:pt x="532414" y="53572"/>
                    <a:pt x="508000" y="38100"/>
                  </a:cubicBezTo>
                  <a:cubicBezTo>
                    <a:pt x="523215" y="20847"/>
                    <a:pt x="532180" y="5595"/>
                    <a:pt x="533400" y="0"/>
                  </a:cubicBezTo>
                  <a:cubicBezTo>
                    <a:pt x="524002" y="-2214"/>
                    <a:pt x="496777" y="-3572"/>
                    <a:pt x="467360" y="0"/>
                  </a:cubicBezTo>
                  <a:cubicBezTo>
                    <a:pt x="435798" y="-2146"/>
                    <a:pt x="415104" y="915"/>
                    <a:pt x="397510" y="0"/>
                  </a:cubicBezTo>
                  <a:cubicBezTo>
                    <a:pt x="314526" y="697"/>
                    <a:pt x="246408" y="25242"/>
                    <a:pt x="203200" y="85090"/>
                  </a:cubicBezTo>
                  <a:lnTo>
                    <a:pt x="203200" y="85090"/>
                  </a:lnTo>
                  <a:cubicBezTo>
                    <a:pt x="134791" y="140622"/>
                    <a:pt x="114086" y="159486"/>
                    <a:pt x="38100" y="165100"/>
                  </a:cubicBezTo>
                  <a:cubicBezTo>
                    <a:pt x="32978" y="162430"/>
                    <a:pt x="18748" y="164263"/>
                    <a:pt x="0" y="165100"/>
                  </a:cubicBezTo>
                </a:path>
              </a:pathLst>
            </a:custGeom>
            <a:noFill/>
            <a:ln w="19050" cap="flat">
              <a:solidFill>
                <a:schemeClr val="accent1"/>
              </a:solidFill>
              <a:prstDash val="solid"/>
              <a:miter/>
              <a:extLst>
                <a:ext uri="{C807C97D-BFC1-408E-A445-0C87EB9F89A2}">
                  <ask:lineSketchStyleProps xmlns:ask="http://schemas.microsoft.com/office/drawing/2018/sketchyshapes" sd="1219033472">
                    <a:custGeom>
                      <a:avLst/>
                      <a:gdLst>
                        <a:gd name="connsiteX0" fmla="*/ 393700 w 546100"/>
                        <a:gd name="connsiteY0" fmla="*/ 152400 h 355600"/>
                        <a:gd name="connsiteX1" fmla="*/ 368300 w 546100"/>
                        <a:gd name="connsiteY1" fmla="*/ 203200 h 355600"/>
                        <a:gd name="connsiteX2" fmla="*/ 406400 w 546100"/>
                        <a:gd name="connsiteY2" fmla="*/ 266700 h 355600"/>
                        <a:gd name="connsiteX3" fmla="*/ 457200 w 546100"/>
                        <a:gd name="connsiteY3" fmla="*/ 292100 h 355600"/>
                        <a:gd name="connsiteX4" fmla="*/ 457200 w 546100"/>
                        <a:gd name="connsiteY4" fmla="*/ 330200 h 355600"/>
                        <a:gd name="connsiteX5" fmla="*/ 520700 w 546100"/>
                        <a:gd name="connsiteY5" fmla="*/ 355600 h 355600"/>
                        <a:gd name="connsiteX6" fmla="*/ 546100 w 546100"/>
                        <a:gd name="connsiteY6" fmla="*/ 330200 h 355600"/>
                        <a:gd name="connsiteX7" fmla="*/ 546100 w 546100"/>
                        <a:gd name="connsiteY7" fmla="*/ 215900 h 355600"/>
                        <a:gd name="connsiteX8" fmla="*/ 546100 w 546100"/>
                        <a:gd name="connsiteY8" fmla="*/ 101600 h 355600"/>
                        <a:gd name="connsiteX9" fmla="*/ 508000 w 546100"/>
                        <a:gd name="connsiteY9" fmla="*/ 38100 h 355600"/>
                        <a:gd name="connsiteX10" fmla="*/ 533400 w 546100"/>
                        <a:gd name="connsiteY10" fmla="*/ 0 h 355600"/>
                        <a:gd name="connsiteX11" fmla="*/ 467360 w 546100"/>
                        <a:gd name="connsiteY11" fmla="*/ 0 h 355600"/>
                        <a:gd name="connsiteX12" fmla="*/ 397510 w 546100"/>
                        <a:gd name="connsiteY12" fmla="*/ 0 h 355600"/>
                        <a:gd name="connsiteX13" fmla="*/ 203200 w 546100"/>
                        <a:gd name="connsiteY13" fmla="*/ 85090 h 355600"/>
                        <a:gd name="connsiteX14" fmla="*/ 203200 w 546100"/>
                        <a:gd name="connsiteY14" fmla="*/ 85090 h 355600"/>
                        <a:gd name="connsiteX15" fmla="*/ 38100 w 546100"/>
                        <a:gd name="connsiteY15" fmla="*/ 165100 h 355600"/>
                        <a:gd name="connsiteX16" fmla="*/ 0 w 546100"/>
                        <a:gd name="connsiteY16" fmla="*/ 1651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100" h="355600">
                          <a:moveTo>
                            <a:pt x="393700" y="152400"/>
                          </a:moveTo>
                          <a:cubicBezTo>
                            <a:pt x="377190" y="165100"/>
                            <a:pt x="368300" y="186690"/>
                            <a:pt x="368300" y="203200"/>
                          </a:cubicBezTo>
                          <a:cubicBezTo>
                            <a:pt x="368300" y="223520"/>
                            <a:pt x="378460" y="247650"/>
                            <a:pt x="406400" y="266700"/>
                          </a:cubicBezTo>
                          <a:lnTo>
                            <a:pt x="457200" y="292100"/>
                          </a:lnTo>
                          <a:lnTo>
                            <a:pt x="457200" y="330200"/>
                          </a:lnTo>
                          <a:lnTo>
                            <a:pt x="520700" y="355600"/>
                          </a:lnTo>
                          <a:lnTo>
                            <a:pt x="546100" y="330200"/>
                          </a:lnTo>
                          <a:lnTo>
                            <a:pt x="546100" y="215900"/>
                          </a:lnTo>
                          <a:cubicBezTo>
                            <a:pt x="546100" y="215900"/>
                            <a:pt x="546100" y="116840"/>
                            <a:pt x="546100" y="101600"/>
                          </a:cubicBezTo>
                          <a:cubicBezTo>
                            <a:pt x="546100" y="86360"/>
                            <a:pt x="532130" y="53340"/>
                            <a:pt x="508000" y="38100"/>
                          </a:cubicBezTo>
                          <a:lnTo>
                            <a:pt x="533400" y="0"/>
                          </a:lnTo>
                          <a:lnTo>
                            <a:pt x="467360" y="0"/>
                          </a:lnTo>
                          <a:lnTo>
                            <a:pt x="397510" y="0"/>
                          </a:lnTo>
                          <a:cubicBezTo>
                            <a:pt x="318770" y="0"/>
                            <a:pt x="254000" y="30480"/>
                            <a:pt x="203200" y="85090"/>
                          </a:cubicBezTo>
                          <a:lnTo>
                            <a:pt x="203200" y="85090"/>
                          </a:lnTo>
                          <a:cubicBezTo>
                            <a:pt x="139700" y="140970"/>
                            <a:pt x="116840" y="165100"/>
                            <a:pt x="38100" y="165100"/>
                          </a:cubicBezTo>
                          <a:lnTo>
                            <a:pt x="0" y="165100"/>
                          </a:lnTo>
                        </a:path>
                      </a:pathLst>
                    </a:custGeom>
                    <ask:type>
                      <ask:lineSketchCurved/>
                    </ask:type>
                  </ask:lineSketchStyleProps>
                </a:ext>
              </a:extLst>
            </a:ln>
          </p:spPr>
          <p:txBody>
            <a:bodyPr rtlCol="0" anchor="ctr"/>
            <a:lstStyle/>
            <a:p>
              <a:endParaRPr lang="en-GB"/>
            </a:p>
          </p:txBody>
        </p:sp>
        <p:sp>
          <p:nvSpPr>
            <p:cNvPr id="11" name="Freeform: Shape 10">
              <a:extLst>
                <a:ext uri="{FF2B5EF4-FFF2-40B4-BE49-F238E27FC236}">
                  <a16:creationId xmlns:a16="http://schemas.microsoft.com/office/drawing/2014/main" id="{5EBBBEE5-1D49-0779-03B8-99B18EA46019}"/>
                </a:ext>
              </a:extLst>
            </p:cNvPr>
            <p:cNvSpPr/>
            <p:nvPr/>
          </p:nvSpPr>
          <p:spPr>
            <a:xfrm>
              <a:off x="5908675" y="3413125"/>
              <a:ext cx="419100" cy="165100"/>
            </a:xfrm>
            <a:custGeom>
              <a:avLst/>
              <a:gdLst>
                <a:gd name="connsiteX0" fmla="*/ 0 w 419100"/>
                <a:gd name="connsiteY0" fmla="*/ 165100 h 165100"/>
                <a:gd name="connsiteX1" fmla="*/ 100330 w 419100"/>
                <a:gd name="connsiteY1" fmla="*/ 165100 h 165100"/>
                <a:gd name="connsiteX2" fmla="*/ 279400 w 419100"/>
                <a:gd name="connsiteY2" fmla="*/ 76200 h 165100"/>
                <a:gd name="connsiteX3" fmla="*/ 419100 w 419100"/>
                <a:gd name="connsiteY3" fmla="*/ 0 h 165100"/>
              </a:gdLst>
              <a:ahLst/>
              <a:cxnLst>
                <a:cxn ang="0">
                  <a:pos x="connsiteX0" y="connsiteY0"/>
                </a:cxn>
                <a:cxn ang="0">
                  <a:pos x="connsiteX1" y="connsiteY1"/>
                </a:cxn>
                <a:cxn ang="0">
                  <a:pos x="connsiteX2" y="connsiteY2"/>
                </a:cxn>
                <a:cxn ang="0">
                  <a:pos x="connsiteX3" y="connsiteY3"/>
                </a:cxn>
              </a:cxnLst>
              <a:rect l="l" t="t" r="r" b="b"/>
              <a:pathLst>
                <a:path w="419100" h="165100" extrusionOk="0">
                  <a:moveTo>
                    <a:pt x="0" y="165100"/>
                  </a:moveTo>
                  <a:cubicBezTo>
                    <a:pt x="28683" y="167056"/>
                    <a:pt x="83464" y="167651"/>
                    <a:pt x="100330" y="165100"/>
                  </a:cubicBezTo>
                  <a:cubicBezTo>
                    <a:pt x="210236" y="164557"/>
                    <a:pt x="240917" y="108387"/>
                    <a:pt x="279400" y="76200"/>
                  </a:cubicBezTo>
                  <a:cubicBezTo>
                    <a:pt x="320044" y="40051"/>
                    <a:pt x="346070" y="16"/>
                    <a:pt x="419100" y="0"/>
                  </a:cubicBezTo>
                </a:path>
              </a:pathLst>
            </a:custGeom>
            <a:noFill/>
            <a:ln w="19050" cap="flat">
              <a:solidFill>
                <a:schemeClr val="accent1"/>
              </a:solidFill>
              <a:prstDash val="solid"/>
              <a:miter/>
              <a:extLst>
                <a:ext uri="{C807C97D-BFC1-408E-A445-0C87EB9F89A2}">
                  <ask:lineSketchStyleProps xmlns:ask="http://schemas.microsoft.com/office/drawing/2018/sketchyshapes" sd="2830084044">
                    <a:custGeom>
                      <a:avLst/>
                      <a:gdLst>
                        <a:gd name="connsiteX0" fmla="*/ 0 w 419100"/>
                        <a:gd name="connsiteY0" fmla="*/ 165100 h 165100"/>
                        <a:gd name="connsiteX1" fmla="*/ 100330 w 419100"/>
                        <a:gd name="connsiteY1" fmla="*/ 165100 h 165100"/>
                        <a:gd name="connsiteX2" fmla="*/ 279400 w 419100"/>
                        <a:gd name="connsiteY2" fmla="*/ 76200 h 165100"/>
                        <a:gd name="connsiteX3" fmla="*/ 419100 w 419100"/>
                        <a:gd name="connsiteY3" fmla="*/ 0 h 165100"/>
                      </a:gdLst>
                      <a:ahLst/>
                      <a:cxnLst>
                        <a:cxn ang="0">
                          <a:pos x="connsiteX0" y="connsiteY0"/>
                        </a:cxn>
                        <a:cxn ang="0">
                          <a:pos x="connsiteX1" y="connsiteY1"/>
                        </a:cxn>
                        <a:cxn ang="0">
                          <a:pos x="connsiteX2" y="connsiteY2"/>
                        </a:cxn>
                        <a:cxn ang="0">
                          <a:pos x="connsiteX3" y="connsiteY3"/>
                        </a:cxn>
                      </a:cxnLst>
                      <a:rect l="l" t="t" r="r" b="b"/>
                      <a:pathLst>
                        <a:path w="419100" h="165100">
                          <a:moveTo>
                            <a:pt x="0" y="165100"/>
                          </a:moveTo>
                          <a:lnTo>
                            <a:pt x="100330" y="165100"/>
                          </a:lnTo>
                          <a:cubicBezTo>
                            <a:pt x="210820" y="165100"/>
                            <a:pt x="238760" y="111760"/>
                            <a:pt x="279400" y="76200"/>
                          </a:cubicBezTo>
                          <a:cubicBezTo>
                            <a:pt x="320040" y="39370"/>
                            <a:pt x="345440" y="0"/>
                            <a:pt x="419100" y="0"/>
                          </a:cubicBezTo>
                        </a:path>
                      </a:pathLst>
                    </a:custGeom>
                    <ask:type>
                      <ask:lineSketchCurved/>
                    </ask:type>
                  </ask:lineSketchStyleProps>
                </a:ext>
              </a:extLst>
            </a:ln>
          </p:spPr>
          <p:txBody>
            <a:bodyPr rtlCol="0" anchor="ctr"/>
            <a:lstStyle/>
            <a:p>
              <a:endParaRPr lang="en-GB"/>
            </a:p>
          </p:txBody>
        </p:sp>
        <p:sp>
          <p:nvSpPr>
            <p:cNvPr id="12" name="Freeform: Shape 11">
              <a:extLst>
                <a:ext uri="{FF2B5EF4-FFF2-40B4-BE49-F238E27FC236}">
                  <a16:creationId xmlns:a16="http://schemas.microsoft.com/office/drawing/2014/main" id="{38EF88F5-6497-B9E8-FB3A-56899C0C75CF}"/>
                </a:ext>
              </a:extLst>
            </p:cNvPr>
            <p:cNvSpPr/>
            <p:nvPr/>
          </p:nvSpPr>
          <p:spPr>
            <a:xfrm>
              <a:off x="6442075" y="3462655"/>
              <a:ext cx="25400" cy="25400"/>
            </a:xfrm>
            <a:custGeom>
              <a:avLst/>
              <a:gdLst>
                <a:gd name="connsiteX0" fmla="*/ 0 w 25400"/>
                <a:gd name="connsiteY0" fmla="*/ 0 h 25400"/>
                <a:gd name="connsiteX1" fmla="*/ 25400 w 25400"/>
                <a:gd name="connsiteY1" fmla="*/ 25400 h 25400"/>
              </a:gdLst>
              <a:ahLst/>
              <a:cxnLst>
                <a:cxn ang="0">
                  <a:pos x="connsiteX0" y="connsiteY0"/>
                </a:cxn>
                <a:cxn ang="0">
                  <a:pos x="connsiteX1" y="connsiteY1"/>
                </a:cxn>
              </a:cxnLst>
              <a:rect l="l" t="t" r="r" b="b"/>
              <a:pathLst>
                <a:path w="25400" h="25400" fill="none" extrusionOk="0">
                  <a:moveTo>
                    <a:pt x="0" y="0"/>
                  </a:moveTo>
                  <a:cubicBezTo>
                    <a:pt x="10775" y="6488"/>
                    <a:pt x="17855" y="18230"/>
                    <a:pt x="25400" y="25400"/>
                  </a:cubicBezTo>
                </a:path>
                <a:path w="25400" h="25400" stroke="0" extrusionOk="0">
                  <a:moveTo>
                    <a:pt x="0" y="0"/>
                  </a:moveTo>
                  <a:cubicBezTo>
                    <a:pt x="2252" y="4790"/>
                    <a:pt x="12358" y="16901"/>
                    <a:pt x="25400" y="25400"/>
                  </a:cubicBezTo>
                </a:path>
              </a:pathLst>
            </a:custGeom>
            <a:ln w="19050" cap="flat">
              <a:solidFill>
                <a:schemeClr val="accent1"/>
              </a:solidFill>
              <a:prstDash val="solid"/>
              <a:miter/>
              <a:extLst>
                <a:ext uri="{C807C97D-BFC1-408E-A445-0C87EB9F89A2}">
                  <ask:lineSketchStyleProps xmlns:ask="http://schemas.microsoft.com/office/drawing/2018/sketchyshapes" sd="2017924286">
                    <a:custGeom>
                      <a:avLst/>
                      <a:gdLst>
                        <a:gd name="connsiteX0" fmla="*/ 0 w 25400"/>
                        <a:gd name="connsiteY0" fmla="*/ 0 h 25400"/>
                        <a:gd name="connsiteX1" fmla="*/ 25400 w 25400"/>
                        <a:gd name="connsiteY1" fmla="*/ 25400 h 25400"/>
                      </a:gdLst>
                      <a:ahLst/>
                      <a:cxnLst>
                        <a:cxn ang="0">
                          <a:pos x="connsiteX0" y="connsiteY0"/>
                        </a:cxn>
                        <a:cxn ang="0">
                          <a:pos x="connsiteX1" y="connsiteY1"/>
                        </a:cxn>
                      </a:cxnLst>
                      <a:rect l="l" t="t" r="r" b="b"/>
                      <a:pathLst>
                        <a:path w="25400" h="25400">
                          <a:moveTo>
                            <a:pt x="0" y="0"/>
                          </a:moveTo>
                          <a:lnTo>
                            <a:pt x="25400" y="25400"/>
                          </a:lnTo>
                        </a:path>
                      </a:pathLst>
                    </a:custGeom>
                    <ask:type>
                      <ask:lineSketchCurved/>
                    </ask:type>
                  </ask:lineSketchStyleProps>
                </a:ext>
              </a:extLst>
            </a:ln>
          </p:spPr>
          <p:txBody>
            <a:bodyPr rtlCol="0" anchor="ctr"/>
            <a:lstStyle/>
            <a:p>
              <a:endParaRPr lang="en-GB"/>
            </a:p>
          </p:txBody>
        </p:sp>
        <p:sp>
          <p:nvSpPr>
            <p:cNvPr id="13" name="Freeform: Shape 12">
              <a:extLst>
                <a:ext uri="{FF2B5EF4-FFF2-40B4-BE49-F238E27FC236}">
                  <a16:creationId xmlns:a16="http://schemas.microsoft.com/office/drawing/2014/main" id="{95BB6A2A-4EA3-CDDB-3D7B-735C0C50845B}"/>
                </a:ext>
              </a:extLst>
            </p:cNvPr>
            <p:cNvSpPr/>
            <p:nvPr/>
          </p:nvSpPr>
          <p:spPr>
            <a:xfrm>
              <a:off x="5946775" y="3607434"/>
              <a:ext cx="228600" cy="46990"/>
            </a:xfrm>
            <a:custGeom>
              <a:avLst/>
              <a:gdLst>
                <a:gd name="connsiteX0" fmla="*/ 228600 w 228600"/>
                <a:gd name="connsiteY0" fmla="*/ 0 h 46990"/>
                <a:gd name="connsiteX1" fmla="*/ 76200 w 228600"/>
                <a:gd name="connsiteY1" fmla="*/ 46990 h 46990"/>
                <a:gd name="connsiteX2" fmla="*/ 0 w 228600"/>
                <a:gd name="connsiteY2" fmla="*/ 46990 h 46990"/>
              </a:gdLst>
              <a:ahLst/>
              <a:cxnLst>
                <a:cxn ang="0">
                  <a:pos x="connsiteX0" y="connsiteY0"/>
                </a:cxn>
                <a:cxn ang="0">
                  <a:pos x="connsiteX1" y="connsiteY1"/>
                </a:cxn>
                <a:cxn ang="0">
                  <a:pos x="connsiteX2" y="connsiteY2"/>
                </a:cxn>
              </a:cxnLst>
              <a:rect l="l" t="t" r="r" b="b"/>
              <a:pathLst>
                <a:path w="228600" h="46990" extrusionOk="0">
                  <a:moveTo>
                    <a:pt x="228600" y="0"/>
                  </a:moveTo>
                  <a:cubicBezTo>
                    <a:pt x="184432" y="26848"/>
                    <a:pt x="125370" y="39524"/>
                    <a:pt x="76200" y="46990"/>
                  </a:cubicBezTo>
                  <a:cubicBezTo>
                    <a:pt x="46006" y="40245"/>
                    <a:pt x="22515" y="50416"/>
                    <a:pt x="0" y="46990"/>
                  </a:cubicBezTo>
                </a:path>
              </a:pathLst>
            </a:custGeom>
            <a:noFill/>
            <a:ln w="19050" cap="flat">
              <a:solidFill>
                <a:schemeClr val="accent1"/>
              </a:solidFill>
              <a:prstDash val="solid"/>
              <a:miter/>
              <a:extLst>
                <a:ext uri="{C807C97D-BFC1-408E-A445-0C87EB9F89A2}">
                  <ask:lineSketchStyleProps xmlns:ask="http://schemas.microsoft.com/office/drawing/2018/sketchyshapes" sd="869521758">
                    <a:custGeom>
                      <a:avLst/>
                      <a:gdLst>
                        <a:gd name="connsiteX0" fmla="*/ 228600 w 228600"/>
                        <a:gd name="connsiteY0" fmla="*/ 0 h 46990"/>
                        <a:gd name="connsiteX1" fmla="*/ 76200 w 228600"/>
                        <a:gd name="connsiteY1" fmla="*/ 46990 h 46990"/>
                        <a:gd name="connsiteX2" fmla="*/ 0 w 228600"/>
                        <a:gd name="connsiteY2" fmla="*/ 46990 h 46990"/>
                      </a:gdLst>
                      <a:ahLst/>
                      <a:cxnLst>
                        <a:cxn ang="0">
                          <a:pos x="connsiteX0" y="connsiteY0"/>
                        </a:cxn>
                        <a:cxn ang="0">
                          <a:pos x="connsiteX1" y="connsiteY1"/>
                        </a:cxn>
                        <a:cxn ang="0">
                          <a:pos x="connsiteX2" y="connsiteY2"/>
                        </a:cxn>
                      </a:cxnLst>
                      <a:rect l="l" t="t" r="r" b="b"/>
                      <a:pathLst>
                        <a:path w="228600" h="46990">
                          <a:moveTo>
                            <a:pt x="228600" y="0"/>
                          </a:moveTo>
                          <a:cubicBezTo>
                            <a:pt x="182880" y="29210"/>
                            <a:pt x="129540" y="46990"/>
                            <a:pt x="76200" y="46990"/>
                          </a:cubicBezTo>
                          <a:lnTo>
                            <a:pt x="0" y="46990"/>
                          </a:lnTo>
                        </a:path>
                      </a:pathLst>
                    </a:custGeom>
                    <ask:type>
                      <ask:lineSketchCurved/>
                    </ask:type>
                  </ask:lineSketchStyleProps>
                </a:ext>
              </a:extLst>
            </a:ln>
          </p:spPr>
          <p:txBody>
            <a:bodyPr rtlCol="0" anchor="ctr"/>
            <a:lstStyle/>
            <a:p>
              <a:endParaRPr lang="en-GB"/>
            </a:p>
          </p:txBody>
        </p:sp>
        <p:sp>
          <p:nvSpPr>
            <p:cNvPr id="14" name="Freeform: Shape 13">
              <a:extLst>
                <a:ext uri="{FF2B5EF4-FFF2-40B4-BE49-F238E27FC236}">
                  <a16:creationId xmlns:a16="http://schemas.microsoft.com/office/drawing/2014/main" id="{EBBD9736-78AB-0139-17E4-87A00F6FB7BC}"/>
                </a:ext>
              </a:extLst>
            </p:cNvPr>
            <p:cNvSpPr/>
            <p:nvPr/>
          </p:nvSpPr>
          <p:spPr>
            <a:xfrm>
              <a:off x="6289675" y="3578225"/>
              <a:ext cx="63500" cy="177800"/>
            </a:xfrm>
            <a:custGeom>
              <a:avLst/>
              <a:gdLst>
                <a:gd name="connsiteX0" fmla="*/ 63500 w 63500"/>
                <a:gd name="connsiteY0" fmla="*/ 0 h 177800"/>
                <a:gd name="connsiteX1" fmla="*/ 0 w 63500"/>
                <a:gd name="connsiteY1" fmla="*/ 63500 h 177800"/>
                <a:gd name="connsiteX2" fmla="*/ 0 w 63500"/>
                <a:gd name="connsiteY2" fmla="*/ 100330 h 177800"/>
                <a:gd name="connsiteX3" fmla="*/ 24130 w 63500"/>
                <a:gd name="connsiteY3" fmla="*/ 177800 h 177800"/>
              </a:gdLst>
              <a:ahLst/>
              <a:cxnLst>
                <a:cxn ang="0">
                  <a:pos x="connsiteX0" y="connsiteY0"/>
                </a:cxn>
                <a:cxn ang="0">
                  <a:pos x="connsiteX1" y="connsiteY1"/>
                </a:cxn>
                <a:cxn ang="0">
                  <a:pos x="connsiteX2" y="connsiteY2"/>
                </a:cxn>
                <a:cxn ang="0">
                  <a:pos x="connsiteX3" y="connsiteY3"/>
                </a:cxn>
              </a:cxnLst>
              <a:rect l="l" t="t" r="r" b="b"/>
              <a:pathLst>
                <a:path w="63500" h="177800" extrusionOk="0">
                  <a:moveTo>
                    <a:pt x="63500" y="0"/>
                  </a:moveTo>
                  <a:cubicBezTo>
                    <a:pt x="52064" y="5087"/>
                    <a:pt x="15394" y="47006"/>
                    <a:pt x="0" y="63500"/>
                  </a:cubicBezTo>
                  <a:cubicBezTo>
                    <a:pt x="2075" y="70584"/>
                    <a:pt x="1309" y="95857"/>
                    <a:pt x="0" y="100330"/>
                  </a:cubicBezTo>
                  <a:cubicBezTo>
                    <a:pt x="25168" y="119905"/>
                    <a:pt x="28055" y="148255"/>
                    <a:pt x="24130" y="177800"/>
                  </a:cubicBezTo>
                </a:path>
              </a:pathLst>
            </a:custGeom>
            <a:noFill/>
            <a:ln w="19050" cap="flat">
              <a:solidFill>
                <a:schemeClr val="accent1"/>
              </a:solidFill>
              <a:prstDash val="solid"/>
              <a:miter/>
              <a:extLst>
                <a:ext uri="{C807C97D-BFC1-408E-A445-0C87EB9F89A2}">
                  <ask:lineSketchStyleProps xmlns:ask="http://schemas.microsoft.com/office/drawing/2018/sketchyshapes" sd="2738243633">
                    <a:custGeom>
                      <a:avLst/>
                      <a:gdLst>
                        <a:gd name="connsiteX0" fmla="*/ 63500 w 63500"/>
                        <a:gd name="connsiteY0" fmla="*/ 0 h 177800"/>
                        <a:gd name="connsiteX1" fmla="*/ 0 w 63500"/>
                        <a:gd name="connsiteY1" fmla="*/ 63500 h 177800"/>
                        <a:gd name="connsiteX2" fmla="*/ 0 w 63500"/>
                        <a:gd name="connsiteY2" fmla="*/ 100330 h 177800"/>
                        <a:gd name="connsiteX3" fmla="*/ 24130 w 63500"/>
                        <a:gd name="connsiteY3" fmla="*/ 177800 h 177800"/>
                      </a:gdLst>
                      <a:ahLst/>
                      <a:cxnLst>
                        <a:cxn ang="0">
                          <a:pos x="connsiteX0" y="connsiteY0"/>
                        </a:cxn>
                        <a:cxn ang="0">
                          <a:pos x="connsiteX1" y="connsiteY1"/>
                        </a:cxn>
                        <a:cxn ang="0">
                          <a:pos x="connsiteX2" y="connsiteY2"/>
                        </a:cxn>
                        <a:cxn ang="0">
                          <a:pos x="connsiteX3" y="connsiteY3"/>
                        </a:cxn>
                      </a:cxnLst>
                      <a:rect l="l" t="t" r="r" b="b"/>
                      <a:pathLst>
                        <a:path w="63500" h="177800">
                          <a:moveTo>
                            <a:pt x="63500" y="0"/>
                          </a:moveTo>
                          <a:lnTo>
                            <a:pt x="0" y="63500"/>
                          </a:lnTo>
                          <a:lnTo>
                            <a:pt x="0" y="100330"/>
                          </a:lnTo>
                          <a:cubicBezTo>
                            <a:pt x="20320" y="119380"/>
                            <a:pt x="27940" y="148590"/>
                            <a:pt x="24130" y="177800"/>
                          </a:cubicBezTo>
                        </a:path>
                      </a:pathLst>
                    </a:custGeom>
                    <ask:type>
                      <ask:lineSketchCurved/>
                    </ask:type>
                  </ask:lineSketchStyleProps>
                </a:ext>
              </a:extLst>
            </a:ln>
          </p:spPr>
          <p:txBody>
            <a:bodyPr rtlCol="0" anchor="ctr"/>
            <a:lstStyle/>
            <a:p>
              <a:endParaRPr lang="en-GB"/>
            </a:p>
          </p:txBody>
        </p:sp>
      </p:grpSp>
      <p:sp>
        <p:nvSpPr>
          <p:cNvPr id="27" name="Slide Number Placeholder 7">
            <a:extLst>
              <a:ext uri="{FF2B5EF4-FFF2-40B4-BE49-F238E27FC236}">
                <a16:creationId xmlns:a16="http://schemas.microsoft.com/office/drawing/2014/main" id="{C181F4FE-72CF-37B8-A7AF-52DA02F93FB2}"/>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18</a:t>
            </a:fld>
            <a:endParaRPr lang="en-GB"/>
          </a:p>
        </p:txBody>
      </p:sp>
    </p:spTree>
    <p:extLst>
      <p:ext uri="{BB962C8B-B14F-4D97-AF65-F5344CB8AC3E}">
        <p14:creationId xmlns:p14="http://schemas.microsoft.com/office/powerpoint/2010/main" val="180656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 fill="hold"/>
                                        <p:tgtEl>
                                          <p:spTgt spid="9"/>
                                        </p:tgtEl>
                                        <p:attrNameLst>
                                          <p:attrName>ppt_w</p:attrName>
                                        </p:attrNameLst>
                                      </p:cBhvr>
                                      <p:tavLst>
                                        <p:tav tm="0">
                                          <p:val>
                                            <p:fltVal val="0"/>
                                          </p:val>
                                        </p:tav>
                                        <p:tav tm="100000">
                                          <p:val>
                                            <p:strVal val="#ppt_w"/>
                                          </p:val>
                                        </p:tav>
                                      </p:tavLst>
                                    </p:anim>
                                    <p:anim calcmode="lin" valueType="num">
                                      <p:cBhvr>
                                        <p:cTn id="8" dur="30" fill="hold"/>
                                        <p:tgtEl>
                                          <p:spTgt spid="9"/>
                                        </p:tgtEl>
                                        <p:attrNameLst>
                                          <p:attrName>ppt_h</p:attrName>
                                        </p:attrNameLst>
                                      </p:cBhvr>
                                      <p:tavLst>
                                        <p:tav tm="0">
                                          <p:val>
                                            <p:fltVal val="0"/>
                                          </p:val>
                                        </p:tav>
                                        <p:tav tm="100000">
                                          <p:val>
                                            <p:strVal val="#ppt_h"/>
                                          </p:val>
                                        </p:tav>
                                      </p:tavLst>
                                    </p:anim>
                                    <p:animEffect transition="in" filter="fade">
                                      <p:cBhvr>
                                        <p:cTn id="9" dur="30"/>
                                        <p:tgtEl>
                                          <p:spTgt spid="9"/>
                                        </p:tgtEl>
                                      </p:cBhvr>
                                    </p:animEffect>
                                  </p:childTnLst>
                                </p:cTn>
                              </p:par>
                              <p:par>
                                <p:cTn id="10" presetID="6" presetClass="emph" presetSubtype="0" decel="100000" fill="hold" nodeType="withEffect">
                                  <p:stCondLst>
                                    <p:cond delay="0"/>
                                  </p:stCondLst>
                                  <p:childTnLst>
                                    <p:animScale>
                                      <p:cBhvr>
                                        <p:cTn id="11" dur="500" fill="hold"/>
                                        <p:tgtEl>
                                          <p:spTgt spid="9"/>
                                        </p:tgtEl>
                                      </p:cBhvr>
                                      <p:by x="9999000" y="9999000"/>
                                    </p:animScale>
                                  </p:childTnLst>
                                </p:cTn>
                              </p:par>
                              <p:par>
                                <p:cTn id="12" presetID="6" presetClass="emph" presetSubtype="0" fill="hold" nodeType="withEffect">
                                  <p:stCondLst>
                                    <p:cond delay="0"/>
                                  </p:stCondLst>
                                  <p:childTnLst>
                                    <p:animScale>
                                      <p:cBhvr>
                                        <p:cTn id="13" dur="10" fill="hold"/>
                                        <p:tgtEl>
                                          <p:spTgt spid="9"/>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42" presetClass="path" presetSubtype="0" decel="100000" fill="hold" grpId="1" nodeType="withEffect">
                                  <p:stCondLst>
                                    <p:cond delay="0"/>
                                  </p:stCondLst>
                                  <p:childTnLst>
                                    <p:animMotion origin="layout" path="M -3.75E-6 -0.03472 L -3.75E-6 1.85185E-6 " pathEditMode="relative" rAng="0" ptsTypes="AA">
                                      <p:cBhvr>
                                        <p:cTn id="18" dur="500" fill="hold"/>
                                        <p:tgtEl>
                                          <p:spTgt spid="8"/>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A625-4FD8-69D2-9BCD-11401310CB3B}"/>
              </a:ext>
            </a:extLst>
          </p:cNvPr>
          <p:cNvSpPr>
            <a:spLocks noGrp="1"/>
          </p:cNvSpPr>
          <p:nvPr>
            <p:ph type="title"/>
          </p:nvPr>
        </p:nvSpPr>
        <p:spPr/>
        <p:txBody>
          <a:bodyPr/>
          <a:lstStyle/>
          <a:p>
            <a:r>
              <a:rPr lang="en-GB" dirty="0"/>
              <a:t>Activity</a:t>
            </a:r>
          </a:p>
        </p:txBody>
      </p:sp>
    </p:spTree>
    <p:extLst>
      <p:ext uri="{BB962C8B-B14F-4D97-AF65-F5344CB8AC3E}">
        <p14:creationId xmlns:p14="http://schemas.microsoft.com/office/powerpoint/2010/main" val="30477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5CEA8-8272-496E-2FB4-018A7BE92E92}"/>
              </a:ext>
            </a:extLst>
          </p:cNvPr>
          <p:cNvSpPr>
            <a:spLocks noGrp="1"/>
          </p:cNvSpPr>
          <p:nvPr>
            <p:ph type="title"/>
          </p:nvPr>
        </p:nvSpPr>
        <p:spPr>
          <a:xfrm>
            <a:off x="431800" y="2967335"/>
            <a:ext cx="7491413" cy="923330"/>
          </a:xfrm>
        </p:spPr>
        <p:txBody>
          <a:bodyPr/>
          <a:lstStyle/>
          <a:p>
            <a:r>
              <a:rPr lang="en-GB" dirty="0"/>
              <a:t>Horses: History</a:t>
            </a:r>
          </a:p>
        </p:txBody>
      </p:sp>
    </p:spTree>
    <p:extLst>
      <p:ext uri="{BB962C8B-B14F-4D97-AF65-F5344CB8AC3E}">
        <p14:creationId xmlns:p14="http://schemas.microsoft.com/office/powerpoint/2010/main" val="43873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580084-B14C-B382-16FE-A936AC3A3EB5}"/>
              </a:ext>
            </a:extLst>
          </p:cNvPr>
          <p:cNvSpPr/>
          <p:nvPr/>
        </p:nvSpPr>
        <p:spPr>
          <a:xfrm>
            <a:off x="522605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pic>
        <p:nvPicPr>
          <p:cNvPr id="24" name="Picture 23" descr="A black and red logo&#10;&#10;Description automatically generated">
            <a:extLst>
              <a:ext uri="{FF2B5EF4-FFF2-40B4-BE49-F238E27FC236}">
                <a16:creationId xmlns:a16="http://schemas.microsoft.com/office/drawing/2014/main" id="{CFB28FED-2BE7-C20F-D8DA-17300085F3F8}"/>
              </a:ext>
            </a:extLst>
          </p:cNvPr>
          <p:cNvPicPr>
            <a:picLocks noChangeAspect="1"/>
          </p:cNvPicPr>
          <p:nvPr>
            <p:custDataLst>
              <p:tags r:id="rId1"/>
            </p:custDataLst>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
        <p:nvSpPr>
          <p:cNvPr id="3" name="TextBox 2">
            <a:extLst>
              <a:ext uri="{FF2B5EF4-FFF2-40B4-BE49-F238E27FC236}">
                <a16:creationId xmlns:a16="http://schemas.microsoft.com/office/drawing/2014/main" id="{D684627F-49B6-E78E-6389-449285700703}"/>
              </a:ext>
            </a:extLst>
          </p:cNvPr>
          <p:cNvSpPr txBox="1"/>
          <p:nvPr/>
        </p:nvSpPr>
        <p:spPr>
          <a:xfrm>
            <a:off x="431799" y="2425005"/>
            <a:ext cx="4362452" cy="2769989"/>
          </a:xfrm>
          <a:prstGeom prst="rect">
            <a:avLst/>
          </a:prstGeom>
          <a:noFill/>
        </p:spPr>
        <p:txBody>
          <a:bodyPr wrap="square" lIns="0" tIns="0" rIns="0" bIns="0" rtlCol="0" anchor="t">
            <a:spAutoFit/>
          </a:bodyPr>
          <a:lstStyle/>
          <a:p>
            <a:r>
              <a:rPr lang="en-US" sz="2000" dirty="0"/>
              <a:t>Use one of these facts as inspiration for a short poem, maximum 10 lines. How could you use the fact? Is it the title? Could it act as a metaphor? Could you write a list poem of true and made up facts about horses? Think about the tone we use when we write “factually” and how you can play with that in creative writing. </a:t>
            </a:r>
            <a:endParaRPr lang="en-GB" sz="2400" dirty="0" err="1"/>
          </a:p>
        </p:txBody>
      </p:sp>
      <p:grpSp>
        <p:nvGrpSpPr>
          <p:cNvPr id="4" name="Graphic 6">
            <a:extLst>
              <a:ext uri="{FF2B5EF4-FFF2-40B4-BE49-F238E27FC236}">
                <a16:creationId xmlns:a16="http://schemas.microsoft.com/office/drawing/2014/main" id="{13AE04A6-B30E-3EC6-F3D7-0C8EB8330600}"/>
              </a:ext>
            </a:extLst>
          </p:cNvPr>
          <p:cNvGrpSpPr/>
          <p:nvPr/>
        </p:nvGrpSpPr>
        <p:grpSpPr>
          <a:xfrm>
            <a:off x="431799" y="1663005"/>
            <a:ext cx="584200" cy="584200"/>
            <a:chOff x="3604961" y="1683920"/>
            <a:chExt cx="584200" cy="584200"/>
          </a:xfrm>
          <a:noFill/>
        </p:grpSpPr>
        <p:sp>
          <p:nvSpPr>
            <p:cNvPr id="5" name="Freeform: Shape 4">
              <a:extLst>
                <a:ext uri="{FF2B5EF4-FFF2-40B4-BE49-F238E27FC236}">
                  <a16:creationId xmlns:a16="http://schemas.microsoft.com/office/drawing/2014/main" id="{FFCD5E96-453F-2F94-E67A-EFF4107E74A6}"/>
                </a:ext>
              </a:extLst>
            </p:cNvPr>
            <p:cNvSpPr/>
            <p:nvPr/>
          </p:nvSpPr>
          <p:spPr>
            <a:xfrm>
              <a:off x="3897061" y="16839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9855" y="24728"/>
                    <a:pt x="2164" y="84925"/>
                    <a:pt x="0" y="114300"/>
                  </a:cubicBezTo>
                </a:path>
                <a:path w="12700" h="114300" stroke="0" extrusionOk="0">
                  <a:moveTo>
                    <a:pt x="0" y="0"/>
                  </a:moveTo>
                  <a:cubicBezTo>
                    <a:pt x="-7554" y="54382"/>
                    <a:pt x="-5459" y="80592"/>
                    <a:pt x="0" y="114300"/>
                  </a:cubicBezTo>
                </a:path>
              </a:pathLst>
            </a:custGeom>
            <a:ln w="19050" cap="flat">
              <a:solidFill>
                <a:schemeClr val="accent1"/>
              </a:solidFill>
              <a:prstDash val="solid"/>
              <a:round/>
              <a:extLst>
                <a:ext uri="{C807C97D-BFC1-408E-A445-0C87EB9F89A2}">
                  <ask:lineSketchStyleProps xmlns:ask="http://schemas.microsoft.com/office/drawing/2018/sketchyshapes" sd="12190334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sp>
          <p:nvSpPr>
            <p:cNvPr id="6" name="Freeform: Shape 5">
              <a:extLst>
                <a:ext uri="{FF2B5EF4-FFF2-40B4-BE49-F238E27FC236}">
                  <a16:creationId xmlns:a16="http://schemas.microsoft.com/office/drawing/2014/main" id="{70D5280B-92D7-4A0E-4FFE-52A7D1A05D4B}"/>
                </a:ext>
              </a:extLst>
            </p:cNvPr>
            <p:cNvSpPr/>
            <p:nvPr/>
          </p:nvSpPr>
          <p:spPr>
            <a:xfrm>
              <a:off x="3693861" y="1772820"/>
              <a:ext cx="77470" cy="77470"/>
            </a:xfrm>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fill="none" extrusionOk="0">
                  <a:moveTo>
                    <a:pt x="0" y="0"/>
                  </a:moveTo>
                  <a:cubicBezTo>
                    <a:pt x="25136" y="12687"/>
                    <a:pt x="67467" y="68669"/>
                    <a:pt x="77470" y="77470"/>
                  </a:cubicBezTo>
                </a:path>
                <a:path w="77470" h="77470" stroke="0" extrusionOk="0">
                  <a:moveTo>
                    <a:pt x="0" y="0"/>
                  </a:moveTo>
                  <a:cubicBezTo>
                    <a:pt x="11771" y="12521"/>
                    <a:pt x="44300" y="52168"/>
                    <a:pt x="77470" y="77470"/>
                  </a:cubicBezTo>
                </a:path>
              </a:pathLst>
            </a:custGeom>
            <a:ln w="19050" cap="flat">
              <a:solidFill>
                <a:schemeClr val="accent1"/>
              </a:solidFill>
              <a:prstDash val="solid"/>
              <a:round/>
              <a:extLst>
                <a:ext uri="{C807C97D-BFC1-408E-A445-0C87EB9F89A2}">
                  <ask:lineSketchStyleProps xmlns:ask="http://schemas.microsoft.com/office/drawing/2018/sketchyshapes" sd="2116632749">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a:moveTo>
                            <a:pt x="0" y="0"/>
                          </a:moveTo>
                          <a:lnTo>
                            <a:pt x="77470" y="77470"/>
                          </a:lnTo>
                        </a:path>
                      </a:pathLst>
                    </a:custGeom>
                    <ask:type>
                      <ask:lineSketchCurved/>
                    </ask:type>
                  </ask:lineSketchStyleProps>
                </a:ext>
              </a:extLst>
            </a:ln>
          </p:spPr>
          <p:txBody>
            <a:bodyPr rtlCol="0" anchor="ctr"/>
            <a:lstStyle/>
            <a:p>
              <a:endParaRPr lang="en-GB"/>
            </a:p>
          </p:txBody>
        </p:sp>
        <p:sp>
          <p:nvSpPr>
            <p:cNvPr id="7" name="Freeform: Shape 6">
              <a:extLst>
                <a:ext uri="{FF2B5EF4-FFF2-40B4-BE49-F238E27FC236}">
                  <a16:creationId xmlns:a16="http://schemas.microsoft.com/office/drawing/2014/main" id="{DC7F07F9-3236-459A-62F8-7741ABF83480}"/>
                </a:ext>
              </a:extLst>
            </p:cNvPr>
            <p:cNvSpPr/>
            <p:nvPr/>
          </p:nvSpPr>
          <p:spPr>
            <a:xfrm>
              <a:off x="3604961" y="1976020"/>
              <a:ext cx="114300" cy="12700"/>
            </a:xfrm>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fill="none" extrusionOk="0">
                  <a:moveTo>
                    <a:pt x="0" y="0"/>
                  </a:moveTo>
                  <a:cubicBezTo>
                    <a:pt x="18135" y="-6372"/>
                    <a:pt x="70792" y="704"/>
                    <a:pt x="114300" y="0"/>
                  </a:cubicBezTo>
                </a:path>
                <a:path w="114300" h="12700" stroke="0" extrusionOk="0">
                  <a:moveTo>
                    <a:pt x="0" y="0"/>
                  </a:moveTo>
                  <a:cubicBezTo>
                    <a:pt x="29397" y="-2950"/>
                    <a:pt x="92562" y="-9615"/>
                    <a:pt x="114300" y="0"/>
                  </a:cubicBezTo>
                </a:path>
              </a:pathLst>
            </a:custGeom>
            <a:ln w="19050" cap="flat">
              <a:solidFill>
                <a:schemeClr val="accent1"/>
              </a:solidFill>
              <a:prstDash val="solid"/>
              <a:round/>
              <a:extLst>
                <a:ext uri="{C807C97D-BFC1-408E-A445-0C87EB9F89A2}">
                  <ask:lineSketchStyleProps xmlns:ask="http://schemas.microsoft.com/office/drawing/2018/sketchyshapes" sd="697022472">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a:moveTo>
                            <a:pt x="0" y="0"/>
                          </a:moveTo>
                          <a:lnTo>
                            <a:pt x="114300" y="0"/>
                          </a:lnTo>
                        </a:path>
                      </a:pathLst>
                    </a:custGeom>
                    <ask:type>
                      <ask:lineSketchCurved/>
                    </ask:type>
                  </ask:lineSketchStyleProps>
                </a:ext>
              </a:extLst>
            </a:ln>
          </p:spPr>
          <p:txBody>
            <a:bodyPr rtlCol="0" anchor="ctr"/>
            <a:lstStyle/>
            <a:p>
              <a:endParaRPr lang="en-GB"/>
            </a:p>
          </p:txBody>
        </p:sp>
        <p:sp>
          <p:nvSpPr>
            <p:cNvPr id="8" name="Freeform: Shape 7">
              <a:extLst>
                <a:ext uri="{FF2B5EF4-FFF2-40B4-BE49-F238E27FC236}">
                  <a16:creationId xmlns:a16="http://schemas.microsoft.com/office/drawing/2014/main" id="{D4DE2F9C-F5A4-0276-4171-D5EAAE4B3E33}"/>
                </a:ext>
              </a:extLst>
            </p:cNvPr>
            <p:cNvSpPr/>
            <p:nvPr/>
          </p:nvSpPr>
          <p:spPr>
            <a:xfrm>
              <a:off x="3693861" y="2101750"/>
              <a:ext cx="77470" cy="77470"/>
            </a:xfrm>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fill="none" extrusionOk="0">
                  <a:moveTo>
                    <a:pt x="0" y="77470"/>
                  </a:moveTo>
                  <a:cubicBezTo>
                    <a:pt x="29013" y="57787"/>
                    <a:pt x="50618" y="15756"/>
                    <a:pt x="77470" y="0"/>
                  </a:cubicBezTo>
                </a:path>
                <a:path w="77470" h="77470" stroke="0" extrusionOk="0">
                  <a:moveTo>
                    <a:pt x="0" y="77470"/>
                  </a:moveTo>
                  <a:cubicBezTo>
                    <a:pt x="34762" y="39836"/>
                    <a:pt x="62163" y="13180"/>
                    <a:pt x="77470" y="0"/>
                  </a:cubicBezTo>
                </a:path>
              </a:pathLst>
            </a:custGeom>
            <a:ln w="19050" cap="flat">
              <a:solidFill>
                <a:schemeClr val="accent1"/>
              </a:solidFill>
              <a:prstDash val="solid"/>
              <a:round/>
              <a:extLst>
                <a:ext uri="{C807C97D-BFC1-408E-A445-0C87EB9F89A2}">
                  <ask:lineSketchStyleProps xmlns:ask="http://schemas.microsoft.com/office/drawing/2018/sketchyshapes" sd="2177963799">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a:moveTo>
                            <a:pt x="0" y="77470"/>
                          </a:moveTo>
                          <a:lnTo>
                            <a:pt x="77470" y="0"/>
                          </a:lnTo>
                        </a:path>
                      </a:pathLst>
                    </a:custGeom>
                    <ask:type>
                      <ask:lineSketchCurved/>
                    </ask:type>
                  </ask:lineSketchStyleProps>
                </a:ext>
              </a:extLst>
            </a:ln>
          </p:spPr>
          <p:txBody>
            <a:bodyPr rtlCol="0" anchor="ctr"/>
            <a:lstStyle/>
            <a:p>
              <a:endParaRPr lang="en-GB"/>
            </a:p>
          </p:txBody>
        </p:sp>
        <p:sp>
          <p:nvSpPr>
            <p:cNvPr id="9" name="Freeform: Shape 8">
              <a:extLst>
                <a:ext uri="{FF2B5EF4-FFF2-40B4-BE49-F238E27FC236}">
                  <a16:creationId xmlns:a16="http://schemas.microsoft.com/office/drawing/2014/main" id="{0884530B-F308-5C02-CB73-60DE0DA40766}"/>
                </a:ext>
              </a:extLst>
            </p:cNvPr>
            <p:cNvSpPr/>
            <p:nvPr/>
          </p:nvSpPr>
          <p:spPr>
            <a:xfrm>
              <a:off x="4022791" y="2101750"/>
              <a:ext cx="77470" cy="77470"/>
            </a:xfrm>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fill="none" extrusionOk="0">
                  <a:moveTo>
                    <a:pt x="77470" y="77470"/>
                  </a:moveTo>
                  <a:cubicBezTo>
                    <a:pt x="65549" y="71494"/>
                    <a:pt x="20091" y="17442"/>
                    <a:pt x="0" y="0"/>
                  </a:cubicBezTo>
                </a:path>
                <a:path w="77470" h="77470" stroke="0" extrusionOk="0">
                  <a:moveTo>
                    <a:pt x="77470" y="77470"/>
                  </a:moveTo>
                  <a:cubicBezTo>
                    <a:pt x="55059" y="47930"/>
                    <a:pt x="30122" y="37639"/>
                    <a:pt x="0" y="0"/>
                  </a:cubicBezTo>
                </a:path>
              </a:pathLst>
            </a:custGeom>
            <a:ln w="19050" cap="flat">
              <a:solidFill>
                <a:schemeClr val="accent1"/>
              </a:solidFill>
              <a:prstDash val="solid"/>
              <a:round/>
              <a:extLst>
                <a:ext uri="{C807C97D-BFC1-408E-A445-0C87EB9F89A2}">
                  <ask:lineSketchStyleProps xmlns:ask="http://schemas.microsoft.com/office/drawing/2018/sketchyshapes" sd="127910698">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a:moveTo>
                            <a:pt x="77470" y="77470"/>
                          </a:moveTo>
                          <a:lnTo>
                            <a:pt x="0" y="0"/>
                          </a:lnTo>
                        </a:path>
                      </a:pathLst>
                    </a:custGeom>
                    <ask:type>
                      <ask:lineSketchCurved/>
                    </ask:type>
                  </ask:lineSketchStyleProps>
                </a:ext>
              </a:extLst>
            </a:ln>
          </p:spPr>
          <p:txBody>
            <a:bodyPr rtlCol="0" anchor="ctr"/>
            <a:lstStyle/>
            <a:p>
              <a:endParaRPr lang="en-GB"/>
            </a:p>
          </p:txBody>
        </p:sp>
        <p:sp>
          <p:nvSpPr>
            <p:cNvPr id="10" name="Freeform: Shape 9">
              <a:extLst>
                <a:ext uri="{FF2B5EF4-FFF2-40B4-BE49-F238E27FC236}">
                  <a16:creationId xmlns:a16="http://schemas.microsoft.com/office/drawing/2014/main" id="{A11623DD-BA5E-1367-AE14-526499A74773}"/>
                </a:ext>
              </a:extLst>
            </p:cNvPr>
            <p:cNvSpPr/>
            <p:nvPr/>
          </p:nvSpPr>
          <p:spPr>
            <a:xfrm>
              <a:off x="4074861" y="1976020"/>
              <a:ext cx="114300" cy="12700"/>
            </a:xfrm>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fill="none" extrusionOk="0">
                  <a:moveTo>
                    <a:pt x="114300" y="0"/>
                  </a:moveTo>
                  <a:cubicBezTo>
                    <a:pt x="71620" y="992"/>
                    <a:pt x="44295" y="5320"/>
                    <a:pt x="0" y="0"/>
                  </a:cubicBezTo>
                </a:path>
                <a:path w="114300" h="12700" stroke="0" extrusionOk="0">
                  <a:moveTo>
                    <a:pt x="114300" y="0"/>
                  </a:moveTo>
                  <a:cubicBezTo>
                    <a:pt x="87447" y="9895"/>
                    <a:pt x="37784" y="9281"/>
                    <a:pt x="0" y="0"/>
                  </a:cubicBezTo>
                </a:path>
              </a:pathLst>
            </a:custGeom>
            <a:ln w="19050" cap="flat">
              <a:solidFill>
                <a:schemeClr val="accent1"/>
              </a:solidFill>
              <a:prstDash val="solid"/>
              <a:round/>
              <a:extLst>
                <a:ext uri="{C807C97D-BFC1-408E-A445-0C87EB9F89A2}">
                  <ask:lineSketchStyleProps xmlns:ask="http://schemas.microsoft.com/office/drawing/2018/sketchyshapes" sd="2008842088">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a:moveTo>
                            <a:pt x="114300" y="0"/>
                          </a:moveTo>
                          <a:lnTo>
                            <a:pt x="0" y="0"/>
                          </a:lnTo>
                        </a:path>
                      </a:pathLst>
                    </a:custGeom>
                    <ask:type>
                      <ask:lineSketchCurved/>
                    </ask:type>
                  </ask:lineSketchStyleProps>
                </a:ext>
              </a:extLst>
            </a:ln>
          </p:spPr>
          <p:txBody>
            <a:bodyPr rtlCol="0" anchor="ctr"/>
            <a:lstStyle/>
            <a:p>
              <a:endParaRPr lang="en-GB"/>
            </a:p>
          </p:txBody>
        </p:sp>
        <p:sp>
          <p:nvSpPr>
            <p:cNvPr id="11" name="Freeform: Shape 10">
              <a:extLst>
                <a:ext uri="{FF2B5EF4-FFF2-40B4-BE49-F238E27FC236}">
                  <a16:creationId xmlns:a16="http://schemas.microsoft.com/office/drawing/2014/main" id="{EA012753-4787-2D76-CFA2-03D0DE699AFE}"/>
                </a:ext>
              </a:extLst>
            </p:cNvPr>
            <p:cNvSpPr/>
            <p:nvPr/>
          </p:nvSpPr>
          <p:spPr>
            <a:xfrm>
              <a:off x="4022791" y="1772820"/>
              <a:ext cx="77470" cy="77470"/>
            </a:xfrm>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fill="none" extrusionOk="0">
                  <a:moveTo>
                    <a:pt x="77470" y="0"/>
                  </a:moveTo>
                  <a:cubicBezTo>
                    <a:pt x="36880" y="29873"/>
                    <a:pt x="10065" y="59351"/>
                    <a:pt x="0" y="77470"/>
                  </a:cubicBezTo>
                </a:path>
                <a:path w="77470" h="77470" stroke="0" extrusionOk="0">
                  <a:moveTo>
                    <a:pt x="77470" y="0"/>
                  </a:moveTo>
                  <a:cubicBezTo>
                    <a:pt x="42900" y="21960"/>
                    <a:pt x="14988" y="48696"/>
                    <a:pt x="0" y="77470"/>
                  </a:cubicBezTo>
                </a:path>
              </a:pathLst>
            </a:custGeom>
            <a:ln w="19050" cap="flat">
              <a:solidFill>
                <a:schemeClr val="accent1"/>
              </a:solidFill>
              <a:prstDash val="solid"/>
              <a:round/>
              <a:extLst>
                <a:ext uri="{C807C97D-BFC1-408E-A445-0C87EB9F89A2}">
                  <ask:lineSketchStyleProps xmlns:ask="http://schemas.microsoft.com/office/drawing/2018/sketchyshapes" sd="2809439606">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a:moveTo>
                            <a:pt x="77470" y="0"/>
                          </a:moveTo>
                          <a:lnTo>
                            <a:pt x="0" y="77470"/>
                          </a:lnTo>
                        </a:path>
                      </a:pathLst>
                    </a:custGeom>
                    <ask:type>
                      <ask:lineSketchCurved/>
                    </ask:type>
                  </ask:lineSketchStyleProps>
                </a:ext>
              </a:extLst>
            </a:ln>
          </p:spPr>
          <p:txBody>
            <a:bodyPr rtlCol="0" anchor="ctr"/>
            <a:lstStyle/>
            <a:p>
              <a:endParaRPr lang="en-GB"/>
            </a:p>
          </p:txBody>
        </p:sp>
        <p:sp>
          <p:nvSpPr>
            <p:cNvPr id="12" name="Freeform: Shape 11">
              <a:extLst>
                <a:ext uri="{FF2B5EF4-FFF2-40B4-BE49-F238E27FC236}">
                  <a16:creationId xmlns:a16="http://schemas.microsoft.com/office/drawing/2014/main" id="{3CC6ECCC-A6E7-9114-B916-B5119424896E}"/>
                </a:ext>
              </a:extLst>
            </p:cNvPr>
            <p:cNvSpPr/>
            <p:nvPr/>
          </p:nvSpPr>
          <p:spPr>
            <a:xfrm>
              <a:off x="3846261" y="2255420"/>
              <a:ext cx="101600" cy="12700"/>
            </a:xfrm>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extrusionOk="0">
                  <a:moveTo>
                    <a:pt x="101600" y="0"/>
                  </a:moveTo>
                  <a:cubicBezTo>
                    <a:pt x="95849" y="1057"/>
                    <a:pt x="91791" y="576"/>
                    <a:pt x="88900" y="0"/>
                  </a:cubicBezTo>
                  <a:cubicBezTo>
                    <a:pt x="82700" y="5627"/>
                    <a:pt x="78142" y="9090"/>
                    <a:pt x="76200" y="12700"/>
                  </a:cubicBezTo>
                  <a:cubicBezTo>
                    <a:pt x="69037" y="12573"/>
                    <a:pt x="63214" y="13419"/>
                    <a:pt x="50800" y="12700"/>
                  </a:cubicBezTo>
                  <a:cubicBezTo>
                    <a:pt x="44490" y="12638"/>
                    <a:pt x="33879" y="11538"/>
                    <a:pt x="25400" y="12700"/>
                  </a:cubicBezTo>
                  <a:cubicBezTo>
                    <a:pt x="18776" y="6735"/>
                    <a:pt x="17265" y="3088"/>
                    <a:pt x="12700" y="0"/>
                  </a:cubicBezTo>
                  <a:cubicBezTo>
                    <a:pt x="8214" y="355"/>
                    <a:pt x="3512" y="-727"/>
                    <a:pt x="0" y="0"/>
                  </a:cubicBezTo>
                </a:path>
              </a:pathLst>
            </a:custGeom>
            <a:noFill/>
            <a:ln w="19050" cap="flat">
              <a:solidFill>
                <a:schemeClr val="accent1"/>
              </a:solidFill>
              <a:prstDash val="solid"/>
              <a:round/>
              <a:extLst>
                <a:ext uri="{C807C97D-BFC1-408E-A445-0C87EB9F89A2}">
                  <ask:lineSketchStyleProps xmlns:ask="http://schemas.microsoft.com/office/drawing/2018/sketchyshapes" sd="3530407422">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a:moveTo>
                            <a:pt x="101600" y="0"/>
                          </a:moveTo>
                          <a:lnTo>
                            <a:pt x="88900" y="0"/>
                          </a:lnTo>
                          <a:lnTo>
                            <a:pt x="76200" y="12700"/>
                          </a:lnTo>
                          <a:lnTo>
                            <a:pt x="50800" y="12700"/>
                          </a:lnTo>
                          <a:lnTo>
                            <a:pt x="25400" y="12700"/>
                          </a:lnTo>
                          <a:lnTo>
                            <a:pt x="12700" y="0"/>
                          </a:lnTo>
                          <a:lnTo>
                            <a:pt x="0" y="0"/>
                          </a:lnTo>
                        </a:path>
                      </a:pathLst>
                    </a:custGeom>
                    <ask:type>
                      <ask:lineSketchCurved/>
                    </ask:type>
                  </ask:lineSketchStyleProps>
                </a:ext>
              </a:extLst>
            </a:ln>
          </p:spPr>
          <p:txBody>
            <a:bodyPr rtlCol="0" anchor="ctr"/>
            <a:lstStyle/>
            <a:p>
              <a:endParaRPr lang="en-GB"/>
            </a:p>
          </p:txBody>
        </p:sp>
        <p:sp>
          <p:nvSpPr>
            <p:cNvPr id="13" name="Freeform: Shape 12">
              <a:extLst>
                <a:ext uri="{FF2B5EF4-FFF2-40B4-BE49-F238E27FC236}">
                  <a16:creationId xmlns:a16="http://schemas.microsoft.com/office/drawing/2014/main" id="{62E6E21E-93E9-1EF0-D000-48BA28DC162A}"/>
                </a:ext>
              </a:extLst>
            </p:cNvPr>
            <p:cNvSpPr/>
            <p:nvPr/>
          </p:nvSpPr>
          <p:spPr>
            <a:xfrm>
              <a:off x="3820861" y="2179220"/>
              <a:ext cx="152400" cy="12700"/>
            </a:xfrm>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fill="none" extrusionOk="0">
                  <a:moveTo>
                    <a:pt x="0" y="0"/>
                  </a:moveTo>
                  <a:cubicBezTo>
                    <a:pt x="22803" y="-8512"/>
                    <a:pt x="87111" y="1405"/>
                    <a:pt x="152400" y="0"/>
                  </a:cubicBezTo>
                </a:path>
                <a:path w="152400" h="12700" stroke="0" extrusionOk="0">
                  <a:moveTo>
                    <a:pt x="0" y="0"/>
                  </a:moveTo>
                  <a:cubicBezTo>
                    <a:pt x="63728" y="-8104"/>
                    <a:pt x="105981" y="3059"/>
                    <a:pt x="152400" y="0"/>
                  </a:cubicBezTo>
                </a:path>
              </a:pathLst>
            </a:custGeom>
            <a:ln w="19050" cap="flat">
              <a:solidFill>
                <a:schemeClr val="accent1"/>
              </a:solidFill>
              <a:prstDash val="solid"/>
              <a:round/>
              <a:extLst>
                <a:ext uri="{C807C97D-BFC1-408E-A445-0C87EB9F89A2}">
                  <ask:lineSketchStyleProps xmlns:ask="http://schemas.microsoft.com/office/drawing/2018/sketchyshapes" sd="4023007452">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a:moveTo>
                            <a:pt x="0" y="0"/>
                          </a:moveTo>
                          <a:lnTo>
                            <a:pt x="152400" y="0"/>
                          </a:lnTo>
                        </a:path>
                      </a:pathLst>
                    </a:custGeom>
                    <ask:type>
                      <ask:lineSketchCurved/>
                    </ask:type>
                  </ask:lineSketchStyleProps>
                </a:ext>
              </a:extLst>
            </a:ln>
          </p:spPr>
          <p:txBody>
            <a:bodyPr rtlCol="0" anchor="ctr"/>
            <a:lstStyle/>
            <a:p>
              <a:endParaRPr lang="en-GB"/>
            </a:p>
          </p:txBody>
        </p:sp>
        <p:sp>
          <p:nvSpPr>
            <p:cNvPr id="14" name="Freeform: Shape 13">
              <a:extLst>
                <a:ext uri="{FF2B5EF4-FFF2-40B4-BE49-F238E27FC236}">
                  <a16:creationId xmlns:a16="http://schemas.microsoft.com/office/drawing/2014/main" id="{50000A0F-E9F8-12FB-4FA1-F8B3BFEF34CC}"/>
                </a:ext>
              </a:extLst>
            </p:cNvPr>
            <p:cNvSpPr/>
            <p:nvPr/>
          </p:nvSpPr>
          <p:spPr>
            <a:xfrm>
              <a:off x="3833561" y="2217320"/>
              <a:ext cx="127000" cy="12700"/>
            </a:xfrm>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fill="none" extrusionOk="0">
                  <a:moveTo>
                    <a:pt x="0" y="0"/>
                  </a:moveTo>
                  <a:cubicBezTo>
                    <a:pt x="43944" y="-2917"/>
                    <a:pt x="104856" y="7924"/>
                    <a:pt x="127000" y="0"/>
                  </a:cubicBezTo>
                </a:path>
                <a:path w="127000" h="12700" stroke="0" extrusionOk="0">
                  <a:moveTo>
                    <a:pt x="0" y="0"/>
                  </a:moveTo>
                  <a:cubicBezTo>
                    <a:pt x="14811" y="-6141"/>
                    <a:pt x="107637" y="-3025"/>
                    <a:pt x="127000" y="0"/>
                  </a:cubicBezTo>
                </a:path>
              </a:pathLst>
            </a:custGeom>
            <a:ln w="19050" cap="flat">
              <a:solidFill>
                <a:schemeClr val="accent1"/>
              </a:solidFill>
              <a:prstDash val="solid"/>
              <a:round/>
              <a:extLst>
                <a:ext uri="{C807C97D-BFC1-408E-A445-0C87EB9F89A2}">
                  <ask:lineSketchStyleProps xmlns:ask="http://schemas.microsoft.com/office/drawing/2018/sketchyshapes" sd="4144482729">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a:moveTo>
                            <a:pt x="0" y="0"/>
                          </a:moveTo>
                          <a:lnTo>
                            <a:pt x="127000" y="0"/>
                          </a:lnTo>
                        </a:path>
                      </a:pathLst>
                    </a:custGeom>
                    <ask:type>
                      <ask:lineSketchCurved/>
                    </ask:type>
                  </ask:lineSketchStyleProps>
                </a:ext>
              </a:extLst>
            </a:ln>
          </p:spPr>
          <p:txBody>
            <a:bodyPr rtlCol="0" anchor="ctr"/>
            <a:lstStyle/>
            <a:p>
              <a:endParaRPr lang="en-GB"/>
            </a:p>
          </p:txBody>
        </p:sp>
        <p:sp>
          <p:nvSpPr>
            <p:cNvPr id="15" name="Freeform: Shape 14">
              <a:extLst>
                <a:ext uri="{FF2B5EF4-FFF2-40B4-BE49-F238E27FC236}">
                  <a16:creationId xmlns:a16="http://schemas.microsoft.com/office/drawing/2014/main" id="{CBFA0C47-1945-D176-A171-EC471BA64268}"/>
                </a:ext>
              </a:extLst>
            </p:cNvPr>
            <p:cNvSpPr/>
            <p:nvPr/>
          </p:nvSpPr>
          <p:spPr>
            <a:xfrm>
              <a:off x="3770061" y="1849020"/>
              <a:ext cx="254000" cy="304800"/>
            </a:xfrm>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extrusionOk="0">
                  <a:moveTo>
                    <a:pt x="190500" y="304800"/>
                  </a:moveTo>
                  <a:cubicBezTo>
                    <a:pt x="190976" y="300724"/>
                    <a:pt x="192056" y="286169"/>
                    <a:pt x="190500" y="279400"/>
                  </a:cubicBezTo>
                  <a:cubicBezTo>
                    <a:pt x="186608" y="258735"/>
                    <a:pt x="199877" y="234638"/>
                    <a:pt x="214630" y="218440"/>
                  </a:cubicBezTo>
                  <a:cubicBezTo>
                    <a:pt x="238254" y="195029"/>
                    <a:pt x="251034" y="168861"/>
                    <a:pt x="254000" y="127000"/>
                  </a:cubicBezTo>
                  <a:cubicBezTo>
                    <a:pt x="253380" y="58059"/>
                    <a:pt x="197525" y="-10337"/>
                    <a:pt x="127000" y="0"/>
                  </a:cubicBezTo>
                  <a:cubicBezTo>
                    <a:pt x="66750" y="5416"/>
                    <a:pt x="-8143" y="49509"/>
                    <a:pt x="0" y="127000"/>
                  </a:cubicBezTo>
                  <a:cubicBezTo>
                    <a:pt x="-787" y="167548"/>
                    <a:pt x="10283" y="196419"/>
                    <a:pt x="39370" y="218440"/>
                  </a:cubicBezTo>
                  <a:cubicBezTo>
                    <a:pt x="54978" y="237618"/>
                    <a:pt x="64849" y="254023"/>
                    <a:pt x="63500" y="279400"/>
                  </a:cubicBezTo>
                  <a:cubicBezTo>
                    <a:pt x="61390" y="285385"/>
                    <a:pt x="63107" y="299919"/>
                    <a:pt x="63500" y="304800"/>
                  </a:cubicBezTo>
                </a:path>
              </a:pathLst>
            </a:custGeom>
            <a:noFill/>
            <a:ln w="19050" cap="flat">
              <a:solidFill>
                <a:schemeClr val="accent1"/>
              </a:solidFill>
              <a:prstDash val="solid"/>
              <a:round/>
              <a:extLst>
                <a:ext uri="{C807C97D-BFC1-408E-A445-0C87EB9F89A2}">
                  <ask:lineSketchStyleProps xmlns:ask="http://schemas.microsoft.com/office/drawing/2018/sketchyshapes" sd="3934617007">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a:moveTo>
                            <a:pt x="190500" y="304800"/>
                          </a:moveTo>
                          <a:lnTo>
                            <a:pt x="190500" y="279400"/>
                          </a:lnTo>
                          <a:cubicBezTo>
                            <a:pt x="190500" y="256540"/>
                            <a:pt x="198120" y="234950"/>
                            <a:pt x="214630" y="218440"/>
                          </a:cubicBezTo>
                          <a:cubicBezTo>
                            <a:pt x="238760" y="194310"/>
                            <a:pt x="254000" y="163830"/>
                            <a:pt x="254000" y="127000"/>
                          </a:cubicBezTo>
                          <a:cubicBezTo>
                            <a:pt x="254000" y="57150"/>
                            <a:pt x="196850" y="0"/>
                            <a:pt x="127000" y="0"/>
                          </a:cubicBezTo>
                          <a:cubicBezTo>
                            <a:pt x="57150" y="0"/>
                            <a:pt x="0" y="57150"/>
                            <a:pt x="0" y="127000"/>
                          </a:cubicBezTo>
                          <a:cubicBezTo>
                            <a:pt x="0" y="163830"/>
                            <a:pt x="15240" y="194310"/>
                            <a:pt x="39370" y="218440"/>
                          </a:cubicBezTo>
                          <a:cubicBezTo>
                            <a:pt x="55880" y="234950"/>
                            <a:pt x="63500" y="255270"/>
                            <a:pt x="63500" y="279400"/>
                          </a:cubicBezTo>
                          <a:lnTo>
                            <a:pt x="63500" y="304800"/>
                          </a:lnTo>
                        </a:path>
                      </a:pathLst>
                    </a:custGeom>
                    <ask:type>
                      <ask:lineSketchCurved/>
                    </ask:type>
                  </ask:lineSketchStyleProps>
                </a:ext>
              </a:extLst>
            </a:ln>
          </p:spPr>
          <p:txBody>
            <a:bodyPr rtlCol="0" anchor="ctr"/>
            <a:lstStyle/>
            <a:p>
              <a:endParaRPr lang="en-GB"/>
            </a:p>
          </p:txBody>
        </p:sp>
        <p:sp>
          <p:nvSpPr>
            <p:cNvPr id="16" name="Freeform: Shape 15">
              <a:extLst>
                <a:ext uri="{FF2B5EF4-FFF2-40B4-BE49-F238E27FC236}">
                  <a16:creationId xmlns:a16="http://schemas.microsoft.com/office/drawing/2014/main" id="{2F414196-F80D-A31D-DAB2-9DAF3E5A541E}"/>
                </a:ext>
              </a:extLst>
            </p:cNvPr>
            <p:cNvSpPr/>
            <p:nvPr/>
          </p:nvSpPr>
          <p:spPr>
            <a:xfrm>
              <a:off x="3809431" y="1765200"/>
              <a:ext cx="19050" cy="46990"/>
            </a:xfrm>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fill="none" extrusionOk="0">
                  <a:moveTo>
                    <a:pt x="0" y="0"/>
                  </a:moveTo>
                  <a:cubicBezTo>
                    <a:pt x="2249" y="13145"/>
                    <a:pt x="12646" y="36759"/>
                    <a:pt x="19050" y="46990"/>
                  </a:cubicBezTo>
                </a:path>
                <a:path w="19050" h="46990" stroke="0" extrusionOk="0">
                  <a:moveTo>
                    <a:pt x="0" y="0"/>
                  </a:moveTo>
                  <a:cubicBezTo>
                    <a:pt x="7336" y="17839"/>
                    <a:pt x="12746" y="38256"/>
                    <a:pt x="19050" y="46990"/>
                  </a:cubicBezTo>
                </a:path>
              </a:pathLst>
            </a:custGeom>
            <a:ln w="19050" cap="flat">
              <a:solidFill>
                <a:schemeClr val="accent1"/>
              </a:solidFill>
              <a:prstDash val="solid"/>
              <a:round/>
              <a:extLst>
                <a:ext uri="{C807C97D-BFC1-408E-A445-0C87EB9F89A2}">
                  <ask:lineSketchStyleProps xmlns:ask="http://schemas.microsoft.com/office/drawing/2018/sketchyshapes" sd="2732194644">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a:moveTo>
                            <a:pt x="0" y="0"/>
                          </a:moveTo>
                          <a:lnTo>
                            <a:pt x="19050" y="46990"/>
                          </a:lnTo>
                        </a:path>
                      </a:pathLst>
                    </a:custGeom>
                    <ask:type>
                      <ask:lineSketchCurved/>
                    </ask:type>
                  </ask:lineSketchStyleProps>
                </a:ext>
              </a:extLst>
            </a:ln>
          </p:spPr>
          <p:txBody>
            <a:bodyPr rtlCol="0" anchor="ctr"/>
            <a:lstStyle/>
            <a:p>
              <a:endParaRPr lang="en-GB"/>
            </a:p>
          </p:txBody>
        </p:sp>
        <p:sp>
          <p:nvSpPr>
            <p:cNvPr id="17" name="Freeform: Shape 16">
              <a:extLst>
                <a:ext uri="{FF2B5EF4-FFF2-40B4-BE49-F238E27FC236}">
                  <a16:creationId xmlns:a16="http://schemas.microsoft.com/office/drawing/2014/main" id="{CE67AA02-3C52-077B-D2AB-23722D5A0B0E}"/>
                </a:ext>
              </a:extLst>
            </p:cNvPr>
            <p:cNvSpPr/>
            <p:nvPr/>
          </p:nvSpPr>
          <p:spPr>
            <a:xfrm>
              <a:off x="3686241" y="1888390"/>
              <a:ext cx="46990" cy="19050"/>
            </a:xfrm>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fill="none" extrusionOk="0">
                  <a:moveTo>
                    <a:pt x="0" y="0"/>
                  </a:moveTo>
                  <a:cubicBezTo>
                    <a:pt x="23820" y="5915"/>
                    <a:pt x="25099" y="9272"/>
                    <a:pt x="46990" y="19050"/>
                  </a:cubicBezTo>
                </a:path>
                <a:path w="46990" h="19050" stroke="0" extrusionOk="0">
                  <a:moveTo>
                    <a:pt x="0" y="0"/>
                  </a:moveTo>
                  <a:cubicBezTo>
                    <a:pt x="17280" y="3780"/>
                    <a:pt x="38222" y="13727"/>
                    <a:pt x="46990" y="19050"/>
                  </a:cubicBezTo>
                </a:path>
              </a:pathLst>
            </a:custGeom>
            <a:ln w="19050" cap="flat">
              <a:solidFill>
                <a:schemeClr val="accent1"/>
              </a:solidFill>
              <a:prstDash val="solid"/>
              <a:round/>
              <a:extLst>
                <a:ext uri="{C807C97D-BFC1-408E-A445-0C87EB9F89A2}">
                  <ask:lineSketchStyleProps xmlns:ask="http://schemas.microsoft.com/office/drawing/2018/sketchyshapes" sd="1761206864">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a:moveTo>
                            <a:pt x="0" y="0"/>
                          </a:moveTo>
                          <a:lnTo>
                            <a:pt x="46990" y="19050"/>
                          </a:lnTo>
                        </a:path>
                      </a:pathLst>
                    </a:custGeom>
                    <ask:type>
                      <ask:lineSketchCurved/>
                    </ask:type>
                  </ask:lineSketchStyleProps>
                </a:ext>
              </a:extLst>
            </a:ln>
          </p:spPr>
          <p:txBody>
            <a:bodyPr rtlCol="0" anchor="ctr"/>
            <a:lstStyle/>
            <a:p>
              <a:endParaRPr lang="en-GB"/>
            </a:p>
          </p:txBody>
        </p:sp>
        <p:sp>
          <p:nvSpPr>
            <p:cNvPr id="18" name="Freeform: Shape 17">
              <a:extLst>
                <a:ext uri="{FF2B5EF4-FFF2-40B4-BE49-F238E27FC236}">
                  <a16:creationId xmlns:a16="http://schemas.microsoft.com/office/drawing/2014/main" id="{BA703861-52BD-4B8C-CDF5-09B575D52BC9}"/>
                </a:ext>
              </a:extLst>
            </p:cNvPr>
            <p:cNvSpPr/>
            <p:nvPr/>
          </p:nvSpPr>
          <p:spPr>
            <a:xfrm>
              <a:off x="3686241" y="2044600"/>
              <a:ext cx="46990" cy="19050"/>
            </a:xfrm>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fill="none" extrusionOk="0">
                  <a:moveTo>
                    <a:pt x="0" y="19050"/>
                  </a:moveTo>
                  <a:cubicBezTo>
                    <a:pt x="18767" y="13664"/>
                    <a:pt x="30170" y="10593"/>
                    <a:pt x="46990" y="0"/>
                  </a:cubicBezTo>
                </a:path>
                <a:path w="46990" h="19050" stroke="0" extrusionOk="0">
                  <a:moveTo>
                    <a:pt x="0" y="19050"/>
                  </a:moveTo>
                  <a:cubicBezTo>
                    <a:pt x="8610" y="19624"/>
                    <a:pt x="39970" y="1401"/>
                    <a:pt x="46990" y="0"/>
                  </a:cubicBezTo>
                </a:path>
              </a:pathLst>
            </a:custGeom>
            <a:ln w="19050" cap="flat">
              <a:solidFill>
                <a:schemeClr val="accent1"/>
              </a:solidFill>
              <a:prstDash val="solid"/>
              <a:round/>
              <a:extLst>
                <a:ext uri="{C807C97D-BFC1-408E-A445-0C87EB9F89A2}">
                  <ask:lineSketchStyleProps xmlns:ask="http://schemas.microsoft.com/office/drawing/2018/sketchyshapes" sd="3506826528">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a:moveTo>
                            <a:pt x="0" y="19050"/>
                          </a:moveTo>
                          <a:lnTo>
                            <a:pt x="46990" y="0"/>
                          </a:lnTo>
                        </a:path>
                      </a:pathLst>
                    </a:custGeom>
                    <ask:type>
                      <ask:lineSketchCurved/>
                    </ask:type>
                  </ask:lineSketchStyleProps>
                </a:ext>
              </a:extLst>
            </a:ln>
          </p:spPr>
          <p:txBody>
            <a:bodyPr rtlCol="0" anchor="ctr"/>
            <a:lstStyle/>
            <a:p>
              <a:endParaRPr lang="en-GB"/>
            </a:p>
          </p:txBody>
        </p:sp>
        <p:sp>
          <p:nvSpPr>
            <p:cNvPr id="19" name="Freeform: Shape 18">
              <a:extLst>
                <a:ext uri="{FF2B5EF4-FFF2-40B4-BE49-F238E27FC236}">
                  <a16:creationId xmlns:a16="http://schemas.microsoft.com/office/drawing/2014/main" id="{CB51C8D6-465E-191D-2107-816D2E897487}"/>
                </a:ext>
              </a:extLst>
            </p:cNvPr>
            <p:cNvSpPr/>
            <p:nvPr/>
          </p:nvSpPr>
          <p:spPr>
            <a:xfrm>
              <a:off x="4060891" y="2044600"/>
              <a:ext cx="46990" cy="19050"/>
            </a:xfrm>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fill="none" extrusionOk="0">
                  <a:moveTo>
                    <a:pt x="46990" y="19050"/>
                  </a:moveTo>
                  <a:cubicBezTo>
                    <a:pt x="40810" y="13747"/>
                    <a:pt x="17205" y="10778"/>
                    <a:pt x="0" y="0"/>
                  </a:cubicBezTo>
                </a:path>
                <a:path w="46990" h="19050" stroke="0" extrusionOk="0">
                  <a:moveTo>
                    <a:pt x="46990" y="19050"/>
                  </a:moveTo>
                  <a:cubicBezTo>
                    <a:pt x="23712" y="9362"/>
                    <a:pt x="19395" y="10191"/>
                    <a:pt x="0" y="0"/>
                  </a:cubicBezTo>
                </a:path>
              </a:pathLst>
            </a:custGeom>
            <a:ln w="19050" cap="flat">
              <a:solidFill>
                <a:schemeClr val="accent1"/>
              </a:solidFill>
              <a:prstDash val="solid"/>
              <a:round/>
              <a:extLst>
                <a:ext uri="{C807C97D-BFC1-408E-A445-0C87EB9F89A2}">
                  <ask:lineSketchStyleProps xmlns:ask="http://schemas.microsoft.com/office/drawing/2018/sketchyshapes" sd="3527612719">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a:moveTo>
                            <a:pt x="46990" y="19050"/>
                          </a:moveTo>
                          <a:lnTo>
                            <a:pt x="0" y="0"/>
                          </a:lnTo>
                        </a:path>
                      </a:pathLst>
                    </a:custGeom>
                    <ask:type>
                      <ask:lineSketchCurved/>
                    </ask:type>
                  </ask:lineSketchStyleProps>
                </a:ext>
              </a:extLst>
            </a:ln>
          </p:spPr>
          <p:txBody>
            <a:bodyPr rtlCol="0" anchor="ctr"/>
            <a:lstStyle/>
            <a:p>
              <a:endParaRPr lang="en-GB"/>
            </a:p>
          </p:txBody>
        </p:sp>
        <p:sp>
          <p:nvSpPr>
            <p:cNvPr id="20" name="Freeform: Shape 19">
              <a:extLst>
                <a:ext uri="{FF2B5EF4-FFF2-40B4-BE49-F238E27FC236}">
                  <a16:creationId xmlns:a16="http://schemas.microsoft.com/office/drawing/2014/main" id="{7D15CB5A-6B86-872F-4A34-610024D75C3F}"/>
                </a:ext>
              </a:extLst>
            </p:cNvPr>
            <p:cNvSpPr/>
            <p:nvPr/>
          </p:nvSpPr>
          <p:spPr>
            <a:xfrm>
              <a:off x="4060891" y="1888390"/>
              <a:ext cx="46990" cy="19050"/>
            </a:xfrm>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fill="none" extrusionOk="0">
                  <a:moveTo>
                    <a:pt x="46990" y="0"/>
                  </a:moveTo>
                  <a:cubicBezTo>
                    <a:pt x="39180" y="4536"/>
                    <a:pt x="14688" y="9562"/>
                    <a:pt x="0" y="19050"/>
                  </a:cubicBezTo>
                </a:path>
                <a:path w="46990" h="19050" stroke="0" extrusionOk="0">
                  <a:moveTo>
                    <a:pt x="46990" y="0"/>
                  </a:moveTo>
                  <a:cubicBezTo>
                    <a:pt x="35295" y="4309"/>
                    <a:pt x="13892" y="10366"/>
                    <a:pt x="0" y="19050"/>
                  </a:cubicBezTo>
                </a:path>
              </a:pathLst>
            </a:custGeom>
            <a:ln w="19050" cap="flat">
              <a:solidFill>
                <a:schemeClr val="accent1"/>
              </a:solidFill>
              <a:prstDash val="solid"/>
              <a:round/>
              <a:extLst>
                <a:ext uri="{C807C97D-BFC1-408E-A445-0C87EB9F89A2}">
                  <ask:lineSketchStyleProps xmlns:ask="http://schemas.microsoft.com/office/drawing/2018/sketchyshapes" sd="2902367373">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a:moveTo>
                            <a:pt x="46990" y="0"/>
                          </a:moveTo>
                          <a:lnTo>
                            <a:pt x="0" y="19050"/>
                          </a:lnTo>
                        </a:path>
                      </a:pathLst>
                    </a:custGeom>
                    <ask:type>
                      <ask:lineSketchCurved/>
                    </ask:type>
                  </ask:lineSketchStyleProps>
                </a:ext>
              </a:extLst>
            </a:ln>
          </p:spPr>
          <p:txBody>
            <a:bodyPr rtlCol="0" anchor="ctr"/>
            <a:lstStyle/>
            <a:p>
              <a:endParaRPr lang="en-GB"/>
            </a:p>
          </p:txBody>
        </p:sp>
        <p:sp>
          <p:nvSpPr>
            <p:cNvPr id="21" name="Freeform: Shape 20">
              <a:extLst>
                <a:ext uri="{FF2B5EF4-FFF2-40B4-BE49-F238E27FC236}">
                  <a16:creationId xmlns:a16="http://schemas.microsoft.com/office/drawing/2014/main" id="{0572EF63-FFB1-3A92-E3C4-929A0D6721AD}"/>
                </a:ext>
              </a:extLst>
            </p:cNvPr>
            <p:cNvSpPr/>
            <p:nvPr/>
          </p:nvSpPr>
          <p:spPr>
            <a:xfrm>
              <a:off x="3965641" y="1765200"/>
              <a:ext cx="19050" cy="46990"/>
            </a:xfrm>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fill="none" extrusionOk="0">
                  <a:moveTo>
                    <a:pt x="19050" y="0"/>
                  </a:moveTo>
                  <a:cubicBezTo>
                    <a:pt x="12855" y="22328"/>
                    <a:pt x="11352" y="27859"/>
                    <a:pt x="0" y="46990"/>
                  </a:cubicBezTo>
                </a:path>
                <a:path w="19050" h="46990" stroke="0" extrusionOk="0">
                  <a:moveTo>
                    <a:pt x="19050" y="0"/>
                  </a:moveTo>
                  <a:cubicBezTo>
                    <a:pt x="18817" y="11526"/>
                    <a:pt x="6219" y="32395"/>
                    <a:pt x="0" y="46990"/>
                  </a:cubicBezTo>
                </a:path>
              </a:pathLst>
            </a:custGeom>
            <a:ln w="19050" cap="flat">
              <a:solidFill>
                <a:schemeClr val="accent1"/>
              </a:solidFill>
              <a:prstDash val="solid"/>
              <a:round/>
              <a:extLst>
                <a:ext uri="{C807C97D-BFC1-408E-A445-0C87EB9F89A2}">
                  <ask:lineSketchStyleProps xmlns:ask="http://schemas.microsoft.com/office/drawing/2018/sketchyshapes" sd="1220809405">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a:moveTo>
                            <a:pt x="19050" y="0"/>
                          </a:moveTo>
                          <a:lnTo>
                            <a:pt x="0" y="46990"/>
                          </a:lnTo>
                        </a:path>
                      </a:pathLst>
                    </a:custGeom>
                    <ask:type>
                      <ask:lineSketchCurved/>
                    </ask:type>
                  </ask:lineSketchStyleProps>
                </a:ext>
              </a:extLst>
            </a:ln>
          </p:spPr>
          <p:txBody>
            <a:bodyPr rtlCol="0" anchor="ctr"/>
            <a:lstStyle/>
            <a:p>
              <a:endParaRPr lang="en-GB"/>
            </a:p>
          </p:txBody>
        </p:sp>
        <p:sp>
          <p:nvSpPr>
            <p:cNvPr id="22" name="Freeform: Shape 21">
              <a:extLst>
                <a:ext uri="{FF2B5EF4-FFF2-40B4-BE49-F238E27FC236}">
                  <a16:creationId xmlns:a16="http://schemas.microsoft.com/office/drawing/2014/main" id="{0F8CD185-2E45-0598-3B23-B448E9A4DDA3}"/>
                </a:ext>
              </a:extLst>
            </p:cNvPr>
            <p:cNvSpPr/>
            <p:nvPr/>
          </p:nvSpPr>
          <p:spPr>
            <a:xfrm>
              <a:off x="3858961" y="2014120"/>
              <a:ext cx="76200" cy="25400"/>
            </a:xfrm>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extrusionOk="0">
                  <a:moveTo>
                    <a:pt x="0" y="0"/>
                  </a:moveTo>
                  <a:cubicBezTo>
                    <a:pt x="16942" y="12686"/>
                    <a:pt x="23443" y="18322"/>
                    <a:pt x="38100" y="25400"/>
                  </a:cubicBezTo>
                  <a:cubicBezTo>
                    <a:pt x="45531" y="17925"/>
                    <a:pt x="69282" y="2211"/>
                    <a:pt x="76200" y="0"/>
                  </a:cubicBezTo>
                </a:path>
              </a:pathLst>
            </a:custGeom>
            <a:noFill/>
            <a:ln w="19050" cap="flat">
              <a:solidFill>
                <a:schemeClr val="accent1"/>
              </a:solidFill>
              <a:prstDash val="solid"/>
              <a:miter/>
              <a:extLst>
                <a:ext uri="{C807C97D-BFC1-408E-A445-0C87EB9F89A2}">
                  <ask:lineSketchStyleProps xmlns:ask="http://schemas.microsoft.com/office/drawing/2018/sketchyshapes" sd="1678263146">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a:moveTo>
                            <a:pt x="0" y="0"/>
                          </a:moveTo>
                          <a:lnTo>
                            <a:pt x="38100" y="25400"/>
                          </a:lnTo>
                          <a:lnTo>
                            <a:pt x="76200" y="0"/>
                          </a:lnTo>
                        </a:path>
                      </a:pathLst>
                    </a:custGeom>
                    <ask:type>
                      <ask:lineSketchCurved/>
                    </ask:type>
                  </ask:lineSketchStyleProps>
                </a:ext>
              </a:extLst>
            </a:ln>
          </p:spPr>
          <p:txBody>
            <a:bodyPr rtlCol="0" anchor="ctr"/>
            <a:lstStyle/>
            <a:p>
              <a:endParaRPr lang="en-GB"/>
            </a:p>
          </p:txBody>
        </p:sp>
        <p:sp>
          <p:nvSpPr>
            <p:cNvPr id="23" name="Freeform: Shape 22">
              <a:extLst>
                <a:ext uri="{FF2B5EF4-FFF2-40B4-BE49-F238E27FC236}">
                  <a16:creationId xmlns:a16="http://schemas.microsoft.com/office/drawing/2014/main" id="{78BFA7F3-4CE6-46EE-C866-AD7DF5DD5D27}"/>
                </a:ext>
              </a:extLst>
            </p:cNvPr>
            <p:cNvSpPr/>
            <p:nvPr/>
          </p:nvSpPr>
          <p:spPr>
            <a:xfrm>
              <a:off x="3897061" y="20395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5729" y="54326"/>
                    <a:pt x="-4195" y="96000"/>
                    <a:pt x="0" y="114300"/>
                  </a:cubicBezTo>
                </a:path>
                <a:path w="12700" h="114300" stroke="0" extrusionOk="0">
                  <a:moveTo>
                    <a:pt x="0" y="0"/>
                  </a:moveTo>
                  <a:cubicBezTo>
                    <a:pt x="-7951" y="47955"/>
                    <a:pt x="-7653" y="101961"/>
                    <a:pt x="0" y="114300"/>
                  </a:cubicBezTo>
                </a:path>
              </a:pathLst>
            </a:custGeom>
            <a:ln w="19050" cap="flat">
              <a:solidFill>
                <a:schemeClr val="accent1"/>
              </a:solidFill>
              <a:prstDash val="solid"/>
              <a:miter/>
              <a:extLst>
                <a:ext uri="{C807C97D-BFC1-408E-A445-0C87EB9F89A2}">
                  <ask:lineSketchStyleProps xmlns:ask="http://schemas.microsoft.com/office/drawing/2018/sketchyshapes" sd="2227283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grpSp>
      <p:sp>
        <p:nvSpPr>
          <p:cNvPr id="25" name="TextBox 24">
            <a:extLst>
              <a:ext uri="{FF2B5EF4-FFF2-40B4-BE49-F238E27FC236}">
                <a16:creationId xmlns:a16="http://schemas.microsoft.com/office/drawing/2014/main" id="{EDEA7E2E-AB8D-273B-4806-F91A317044FD}"/>
              </a:ext>
            </a:extLst>
          </p:cNvPr>
          <p:cNvSpPr txBox="1"/>
          <p:nvPr/>
        </p:nvSpPr>
        <p:spPr>
          <a:xfrm>
            <a:off x="5659437" y="1428453"/>
            <a:ext cx="6099176" cy="3754874"/>
          </a:xfrm>
          <a:prstGeom prst="rect">
            <a:avLst/>
          </a:prstGeom>
          <a:noFill/>
        </p:spPr>
        <p:txBody>
          <a:bodyPr wrap="square" lIns="0" tIns="0" rIns="0" bIns="0" rtlCol="0" anchor="t">
            <a:spAutoFit/>
          </a:bodyPr>
          <a:lstStyle/>
          <a:p>
            <a:pPr marL="203200" indent="-203200">
              <a:spcAft>
                <a:spcPts val="600"/>
              </a:spcAft>
              <a:buClr>
                <a:schemeClr val="accent1"/>
              </a:buClr>
              <a:buFont typeface="Arial" panose="020B0604020202020204" pitchFamily="34" charset="0"/>
              <a:buChar char="•"/>
            </a:pPr>
            <a:r>
              <a:rPr lang="en-GB" sz="1600" dirty="0"/>
              <a:t>Horses sleep for around three hours a day. They can doze standing up but have to lie down for the deep sleep they need every day.</a:t>
            </a:r>
          </a:p>
          <a:p>
            <a:pPr marL="203200" indent="-203200">
              <a:spcAft>
                <a:spcPts val="600"/>
              </a:spcAft>
              <a:buClr>
                <a:schemeClr val="accent1"/>
              </a:buClr>
              <a:buFont typeface="Arial" panose="020B0604020202020204" pitchFamily="34" charset="0"/>
              <a:buChar char="•"/>
            </a:pPr>
            <a:r>
              <a:rPr lang="en-US" sz="1600" dirty="0"/>
              <a:t>Horses have bigger eyes than any other land mammal, and have 350-degree vision, with only two small blind spots – one directly behind them, and one directly in front. </a:t>
            </a:r>
          </a:p>
          <a:p>
            <a:pPr marL="203200" indent="-203200">
              <a:spcAft>
                <a:spcPts val="600"/>
              </a:spcAft>
              <a:buClr>
                <a:schemeClr val="accent1"/>
              </a:buClr>
              <a:buFont typeface="Arial" panose="020B0604020202020204" pitchFamily="34" charset="0"/>
              <a:buChar char="•"/>
            </a:pPr>
            <a:r>
              <a:rPr lang="en-US" sz="1600" dirty="0"/>
              <a:t>Horses take an average of about 20-30 seconds to empty their bladders, which is roughly the same duration as humans. In fact, it doesn’t matter how big or small a mammal is, we all take about the same amount of time to have a wee!</a:t>
            </a:r>
          </a:p>
          <a:p>
            <a:pPr marL="203200" indent="-203200">
              <a:spcAft>
                <a:spcPts val="600"/>
              </a:spcAft>
              <a:buClr>
                <a:schemeClr val="accent1"/>
              </a:buClr>
              <a:buFont typeface="Arial" panose="020B0604020202020204" pitchFamily="34" charset="0"/>
              <a:buChar char="•"/>
            </a:pPr>
            <a:r>
              <a:rPr lang="en-US" sz="1600" dirty="0"/>
              <a:t>A horse’s heart weighs around 4.5kg (that’s about 4.5 bags of sugar!) and is roughly the size of a basketball. </a:t>
            </a:r>
          </a:p>
          <a:p>
            <a:pPr marL="203200" indent="-203200">
              <a:spcAft>
                <a:spcPts val="600"/>
              </a:spcAft>
              <a:buClr>
                <a:schemeClr val="accent1"/>
              </a:buClr>
              <a:buFont typeface="Arial" panose="020B0604020202020204" pitchFamily="34" charset="0"/>
              <a:buChar char="•"/>
            </a:pPr>
            <a:r>
              <a:rPr lang="en-US" sz="1600" dirty="0"/>
              <a:t>Horses have been around for 4 million years, and were domesticated by humans around 6000 years ago. Even as far back as 4000 BCE, horses were working with humans and providing companionship.</a:t>
            </a:r>
          </a:p>
        </p:txBody>
      </p:sp>
      <p:sp>
        <p:nvSpPr>
          <p:cNvPr id="27" name="Slide Number Placeholder 7">
            <a:extLst>
              <a:ext uri="{FF2B5EF4-FFF2-40B4-BE49-F238E27FC236}">
                <a16:creationId xmlns:a16="http://schemas.microsoft.com/office/drawing/2014/main" id="{FB5DA885-FE99-CC79-5250-190BFB9E9FB8}"/>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20</a:t>
            </a:fld>
            <a:endParaRPr lang="en-GB"/>
          </a:p>
        </p:txBody>
      </p:sp>
    </p:spTree>
    <p:extLst>
      <p:ext uri="{BB962C8B-B14F-4D97-AF65-F5344CB8AC3E}">
        <p14:creationId xmlns:p14="http://schemas.microsoft.com/office/powerpoint/2010/main" val="375661456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 fill="hold"/>
                                        <p:tgtEl>
                                          <p:spTgt spid="4"/>
                                        </p:tgtEl>
                                        <p:attrNameLst>
                                          <p:attrName>ppt_w</p:attrName>
                                        </p:attrNameLst>
                                      </p:cBhvr>
                                      <p:tavLst>
                                        <p:tav tm="0">
                                          <p:val>
                                            <p:fltVal val="0"/>
                                          </p:val>
                                        </p:tav>
                                        <p:tav tm="100000">
                                          <p:val>
                                            <p:strVal val="#ppt_w"/>
                                          </p:val>
                                        </p:tav>
                                      </p:tavLst>
                                    </p:anim>
                                    <p:anim calcmode="lin" valueType="num">
                                      <p:cBhvr>
                                        <p:cTn id="8" dur="30" fill="hold"/>
                                        <p:tgtEl>
                                          <p:spTgt spid="4"/>
                                        </p:tgtEl>
                                        <p:attrNameLst>
                                          <p:attrName>ppt_h</p:attrName>
                                        </p:attrNameLst>
                                      </p:cBhvr>
                                      <p:tavLst>
                                        <p:tav tm="0">
                                          <p:val>
                                            <p:fltVal val="0"/>
                                          </p:val>
                                        </p:tav>
                                        <p:tav tm="100000">
                                          <p:val>
                                            <p:strVal val="#ppt_h"/>
                                          </p:val>
                                        </p:tav>
                                      </p:tavLst>
                                    </p:anim>
                                    <p:animEffect transition="in" filter="fade">
                                      <p:cBhvr>
                                        <p:cTn id="9" dur="30"/>
                                        <p:tgtEl>
                                          <p:spTgt spid="4"/>
                                        </p:tgtEl>
                                      </p:cBhvr>
                                    </p:animEffect>
                                  </p:childTnLst>
                                </p:cTn>
                              </p:par>
                              <p:par>
                                <p:cTn id="10" presetID="6" presetClass="emph" presetSubtype="0" decel="100000" fill="hold" nodeType="withEffect">
                                  <p:stCondLst>
                                    <p:cond delay="0"/>
                                  </p:stCondLst>
                                  <p:childTnLst>
                                    <p:animScale>
                                      <p:cBhvr>
                                        <p:cTn id="11" dur="500" fill="hold"/>
                                        <p:tgtEl>
                                          <p:spTgt spid="4"/>
                                        </p:tgtEl>
                                      </p:cBhvr>
                                      <p:by x="9999000" y="9999000"/>
                                    </p:animScale>
                                  </p:childTnLst>
                                </p:cTn>
                              </p:par>
                              <p:par>
                                <p:cTn id="12" presetID="6" presetClass="emph" presetSubtype="0" fill="hold" nodeType="withEffect">
                                  <p:stCondLst>
                                    <p:cond delay="0"/>
                                  </p:stCondLst>
                                  <p:childTnLst>
                                    <p:animScale>
                                      <p:cBhvr>
                                        <p:cTn id="13" dur="10" fill="hold"/>
                                        <p:tgtEl>
                                          <p:spTgt spid="4"/>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50"/>
                                        <p:tgtEl>
                                          <p:spTgt spid="3"/>
                                        </p:tgtEl>
                                      </p:cBhvr>
                                    </p:animEffect>
                                  </p:childTnLst>
                                </p:cTn>
                              </p:par>
                              <p:par>
                                <p:cTn id="17" presetID="42" presetClass="path" presetSubtype="0" decel="100000" fill="hold" grpId="1" nodeType="withEffect">
                                  <p:stCondLst>
                                    <p:cond delay="0"/>
                                  </p:stCondLst>
                                  <p:childTnLst>
                                    <p:animMotion origin="layout" path="M -3.75E-6 -0.03472 L -3.75E-6 1.85185E-6 " pathEditMode="relative" rAng="0" ptsTypes="AA">
                                      <p:cBhvr>
                                        <p:cTn id="18" dur="500" fill="hold"/>
                                        <p:tgtEl>
                                          <p:spTgt spid="3"/>
                                        </p:tgtEl>
                                        <p:attrNameLst>
                                          <p:attrName>ppt_x</p:attrName>
                                          <p:attrName>ppt_y</p:attrName>
                                        </p:attrNameLst>
                                      </p:cBhvr>
                                      <p:rCtr x="0" y="1736"/>
                                    </p:animMotion>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50"/>
                                        <p:tgtEl>
                                          <p:spTgt spid="25"/>
                                        </p:tgtEl>
                                      </p:cBhvr>
                                    </p:animEffect>
                                  </p:childTnLst>
                                </p:cTn>
                              </p:par>
                              <p:par>
                                <p:cTn id="23" presetID="42" presetClass="path" presetSubtype="0" decel="100000" fill="hold" grpId="1" nodeType="withEffect">
                                  <p:stCondLst>
                                    <p:cond delay="0"/>
                                  </p:stCondLst>
                                  <p:childTnLst>
                                    <p:animMotion origin="layout" path="M 1.25E-6 0.03889 L 1.25E-6 1.85185E-6 " pathEditMode="relative" rAng="0" ptsTypes="AA">
                                      <p:cBhvr>
                                        <p:cTn id="24" dur="500" fill="hold"/>
                                        <p:tgtEl>
                                          <p:spTgt spid="25"/>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5" grpId="0"/>
      <p:bldP spid="2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ADAB-5B22-5DED-1B98-5C74390D3936}"/>
              </a:ext>
            </a:extLst>
          </p:cNvPr>
          <p:cNvSpPr>
            <a:spLocks noGrp="1"/>
          </p:cNvSpPr>
          <p:nvPr>
            <p:ph type="title"/>
          </p:nvPr>
        </p:nvSpPr>
        <p:spPr>
          <a:xfrm>
            <a:off x="431800" y="2967335"/>
            <a:ext cx="7491413" cy="923330"/>
          </a:xfrm>
        </p:spPr>
        <p:txBody>
          <a:bodyPr/>
          <a:lstStyle/>
          <a:p>
            <a:r>
              <a:rPr lang="en-GB" dirty="0"/>
              <a:t>Horses: Superstition</a:t>
            </a:r>
          </a:p>
        </p:txBody>
      </p:sp>
    </p:spTree>
    <p:extLst>
      <p:ext uri="{BB962C8B-B14F-4D97-AF65-F5344CB8AC3E}">
        <p14:creationId xmlns:p14="http://schemas.microsoft.com/office/powerpoint/2010/main" val="299675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024760-1778-4D7D-B5BF-ED66D4B12945}"/>
              </a:ext>
            </a:extLst>
          </p:cNvPr>
          <p:cNvSpPr/>
          <p:nvPr/>
        </p:nvSpPr>
        <p:spPr>
          <a:xfrm>
            <a:off x="522605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pic>
        <p:nvPicPr>
          <p:cNvPr id="5" name="Picture 4" descr="A black and red logo&#10;&#10;Description automatically generated">
            <a:extLst>
              <a:ext uri="{FF2B5EF4-FFF2-40B4-BE49-F238E27FC236}">
                <a16:creationId xmlns:a16="http://schemas.microsoft.com/office/drawing/2014/main" id="{2D77505F-CE09-816C-8581-77F8C4A4F431}"/>
              </a:ext>
            </a:extLst>
          </p:cNvPr>
          <p:cNvPicPr>
            <a:picLocks noChangeAspect="1"/>
          </p:cNvPicPr>
          <p:nvPr>
            <p:custDataLst>
              <p:tags r:id="rId1"/>
            </p:custDataLst>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
        <p:nvSpPr>
          <p:cNvPr id="7" name="TextBox 6">
            <a:extLst>
              <a:ext uri="{FF2B5EF4-FFF2-40B4-BE49-F238E27FC236}">
                <a16:creationId xmlns:a16="http://schemas.microsoft.com/office/drawing/2014/main" id="{D4FBCAFC-A093-B7B8-D56C-653858598916}"/>
              </a:ext>
            </a:extLst>
          </p:cNvPr>
          <p:cNvSpPr txBox="1"/>
          <p:nvPr/>
        </p:nvSpPr>
        <p:spPr>
          <a:xfrm>
            <a:off x="431800" y="2197893"/>
            <a:ext cx="4362452" cy="2462213"/>
          </a:xfrm>
          <a:prstGeom prst="rect">
            <a:avLst/>
          </a:prstGeom>
          <a:noFill/>
        </p:spPr>
        <p:txBody>
          <a:bodyPr wrap="square" lIns="0" tIns="0" rIns="0" bIns="0" rtlCol="0" anchor="t">
            <a:spAutoFit/>
          </a:bodyPr>
          <a:lstStyle/>
          <a:p>
            <a:r>
              <a:rPr lang="en-US" sz="2000" dirty="0"/>
              <a:t>One of the most common superstitions in the UK is the idea that finding a horseshoe is lucky – which is why you often see them hung on walls and doorways. They are said to protect against witchcraft and evil, and should be hung, according to most sources, in a U shape to hold the luck. </a:t>
            </a:r>
            <a:endParaRPr lang="en-GB" sz="2400" dirty="0" err="1"/>
          </a:p>
        </p:txBody>
      </p:sp>
      <p:pic>
        <p:nvPicPr>
          <p:cNvPr id="3" name="Picture 4" descr="Vintage horseshoe illustration | Free download under CC Attr… | Flickr">
            <a:extLst>
              <a:ext uri="{FF2B5EF4-FFF2-40B4-BE49-F238E27FC236}">
                <a16:creationId xmlns:a16="http://schemas.microsoft.com/office/drawing/2014/main" id="{F6770767-30B4-254B-DAA9-C31F7B481E30}"/>
              </a:ext>
            </a:extLst>
          </p:cNvPr>
          <p:cNvPicPr>
            <a:picLocks noChangeAspect="1" noChangeArrowheads="1"/>
          </p:cNvPicPr>
          <p:nvPr>
            <p:custDataLst>
              <p:tags r:id="rId2"/>
            </p:custDataLst>
          </p:nvPr>
        </p:nvPicPr>
        <p:blipFill rotWithShape="1">
          <a:blip r:embed="rId10" cstate="screen">
            <a:clrChange>
              <a:clrFrom>
                <a:srgbClr val="F6F6F6"/>
              </a:clrFrom>
              <a:clrTo>
                <a:srgbClr val="F6F6F6">
                  <a:alpha val="0"/>
                </a:srgbClr>
              </a:clrTo>
            </a:clrChange>
            <a:extLst>
              <a:ext uri="{28A0092B-C50C-407E-A947-70E740481C1C}">
                <a14:useLocalDpi xmlns:a14="http://schemas.microsoft.com/office/drawing/2010/main"/>
              </a:ext>
            </a:extLst>
          </a:blip>
          <a:srcRect l="23675" t="23675" r="23675" b="23675"/>
          <a:stretch/>
        </p:blipFill>
        <p:spPr bwMode="auto">
          <a:xfrm rot="11152867">
            <a:off x="6106826" y="918931"/>
            <a:ext cx="2265827" cy="22658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Vintage horseshoe illustration | Free download under CC Attr… | Flickr">
            <a:extLst>
              <a:ext uri="{FF2B5EF4-FFF2-40B4-BE49-F238E27FC236}">
                <a16:creationId xmlns:a16="http://schemas.microsoft.com/office/drawing/2014/main" id="{D4186140-B19D-4854-7F21-939A699D19D4}"/>
              </a:ext>
            </a:extLst>
          </p:cNvPr>
          <p:cNvPicPr>
            <a:picLocks noChangeAspect="1" noChangeArrowheads="1"/>
          </p:cNvPicPr>
          <p:nvPr>
            <p:custDataLst>
              <p:tags r:id="rId3"/>
            </p:custDataLst>
          </p:nvPr>
        </p:nvPicPr>
        <p:blipFill rotWithShape="1">
          <a:blip r:embed="rId11" cstate="screen">
            <a:clrChange>
              <a:clrFrom>
                <a:srgbClr val="F6F6F6"/>
              </a:clrFrom>
              <a:clrTo>
                <a:srgbClr val="F6F6F6">
                  <a:alpha val="0"/>
                </a:srgbClr>
              </a:clrTo>
            </a:clrChange>
            <a:extLst>
              <a:ext uri="{28A0092B-C50C-407E-A947-70E740481C1C}">
                <a14:useLocalDpi xmlns:a14="http://schemas.microsoft.com/office/drawing/2010/main"/>
              </a:ext>
            </a:extLst>
          </a:blip>
          <a:srcRect l="23675" t="23675" r="23675" b="23675"/>
          <a:stretch/>
        </p:blipFill>
        <p:spPr bwMode="auto">
          <a:xfrm rot="10427961">
            <a:off x="8410771" y="2727435"/>
            <a:ext cx="2900453" cy="2900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Vintage horseshoe illustration | Free download under CC Attr… | Flickr">
            <a:extLst>
              <a:ext uri="{FF2B5EF4-FFF2-40B4-BE49-F238E27FC236}">
                <a16:creationId xmlns:a16="http://schemas.microsoft.com/office/drawing/2014/main" id="{C193CC5A-DC53-B787-AF2F-4898076DDFCF}"/>
              </a:ext>
            </a:extLst>
          </p:cNvPr>
          <p:cNvPicPr>
            <a:picLocks noChangeAspect="1" noChangeArrowheads="1"/>
          </p:cNvPicPr>
          <p:nvPr>
            <p:custDataLst>
              <p:tags r:id="rId4"/>
            </p:custDataLst>
          </p:nvPr>
        </p:nvPicPr>
        <p:blipFill rotWithShape="1">
          <a:blip r:embed="rId12" cstate="screen">
            <a:clrChange>
              <a:clrFrom>
                <a:srgbClr val="F6F6F6"/>
              </a:clrFrom>
              <a:clrTo>
                <a:srgbClr val="F6F6F6">
                  <a:alpha val="0"/>
                </a:srgbClr>
              </a:clrTo>
            </a:clrChange>
            <a:extLst>
              <a:ext uri="{28A0092B-C50C-407E-A947-70E740481C1C}">
                <a14:useLocalDpi xmlns:a14="http://schemas.microsoft.com/office/drawing/2010/main"/>
              </a:ext>
            </a:extLst>
          </a:blip>
          <a:srcRect l="23675" t="23675" r="23675" b="23675"/>
          <a:stretch/>
        </p:blipFill>
        <p:spPr bwMode="auto">
          <a:xfrm rot="11619125">
            <a:off x="7074104" y="3452099"/>
            <a:ext cx="1513425" cy="15134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Vintage horseshoe illustration | Free download under CC Attr… | Flickr">
            <a:extLst>
              <a:ext uri="{FF2B5EF4-FFF2-40B4-BE49-F238E27FC236}">
                <a16:creationId xmlns:a16="http://schemas.microsoft.com/office/drawing/2014/main" id="{D667CF78-B3E0-A4B7-E9A9-93ED847B6EF7}"/>
              </a:ext>
            </a:extLst>
          </p:cNvPr>
          <p:cNvPicPr>
            <a:picLocks noChangeAspect="1" noChangeArrowheads="1"/>
          </p:cNvPicPr>
          <p:nvPr>
            <p:custDataLst>
              <p:tags r:id="rId5"/>
            </p:custDataLst>
          </p:nvPr>
        </p:nvPicPr>
        <p:blipFill rotWithShape="1">
          <a:blip r:embed="rId13" cstate="screen">
            <a:clrChange>
              <a:clrFrom>
                <a:srgbClr val="F6F6F6"/>
              </a:clrFrom>
              <a:clrTo>
                <a:srgbClr val="F6F6F6">
                  <a:alpha val="0"/>
                </a:srgbClr>
              </a:clrTo>
            </a:clrChange>
            <a:extLst>
              <a:ext uri="{28A0092B-C50C-407E-A947-70E740481C1C}">
                <a14:useLocalDpi xmlns:a14="http://schemas.microsoft.com/office/drawing/2010/main"/>
              </a:ext>
            </a:extLst>
          </a:blip>
          <a:srcRect l="23675" t="23675" r="23675" b="23675"/>
          <a:stretch/>
        </p:blipFill>
        <p:spPr bwMode="auto">
          <a:xfrm rot="9459831">
            <a:off x="8384840" y="1457951"/>
            <a:ext cx="1059465" cy="1059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intage horseshoe illustration | Free download under CC Attr… | Flickr">
            <a:extLst>
              <a:ext uri="{FF2B5EF4-FFF2-40B4-BE49-F238E27FC236}">
                <a16:creationId xmlns:a16="http://schemas.microsoft.com/office/drawing/2014/main" id="{172C632D-9C19-FD82-7289-DFDCAD16D337}"/>
              </a:ext>
            </a:extLst>
          </p:cNvPr>
          <p:cNvPicPr>
            <a:picLocks noChangeAspect="1" noChangeArrowheads="1"/>
          </p:cNvPicPr>
          <p:nvPr>
            <p:custDataLst>
              <p:tags r:id="rId6"/>
            </p:custDataLst>
          </p:nvPr>
        </p:nvPicPr>
        <p:blipFill rotWithShape="1">
          <a:blip r:embed="rId13" cstate="screen">
            <a:clrChange>
              <a:clrFrom>
                <a:srgbClr val="F6F6F6"/>
              </a:clrFrom>
              <a:clrTo>
                <a:srgbClr val="F6F6F6">
                  <a:alpha val="0"/>
                </a:srgbClr>
              </a:clrTo>
            </a:clrChange>
            <a:extLst>
              <a:ext uri="{28A0092B-C50C-407E-A947-70E740481C1C}">
                <a14:useLocalDpi xmlns:a14="http://schemas.microsoft.com/office/drawing/2010/main"/>
              </a:ext>
            </a:extLst>
          </a:blip>
          <a:srcRect l="23675" t="23675" r="23675" b="23675"/>
          <a:stretch/>
        </p:blipFill>
        <p:spPr bwMode="auto">
          <a:xfrm rot="9459831">
            <a:off x="6330596" y="4879607"/>
            <a:ext cx="1059465" cy="1059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Vintage horseshoe illustration | Free download under CC Attr… | Flickr">
            <a:extLst>
              <a:ext uri="{FF2B5EF4-FFF2-40B4-BE49-F238E27FC236}">
                <a16:creationId xmlns:a16="http://schemas.microsoft.com/office/drawing/2014/main" id="{72BBD09F-11C5-D7C3-B54C-4B6C5105DF8E}"/>
              </a:ext>
            </a:extLst>
          </p:cNvPr>
          <p:cNvPicPr>
            <a:picLocks noChangeAspect="1" noChangeArrowheads="1"/>
          </p:cNvPicPr>
          <p:nvPr>
            <p:custDataLst>
              <p:tags r:id="rId7"/>
            </p:custDataLst>
          </p:nvPr>
        </p:nvPicPr>
        <p:blipFill rotWithShape="1">
          <a:blip r:embed="rId14" cstate="screen">
            <a:clrChange>
              <a:clrFrom>
                <a:srgbClr val="F6F6F6"/>
              </a:clrFrom>
              <a:clrTo>
                <a:srgbClr val="F6F6F6">
                  <a:alpha val="0"/>
                </a:srgbClr>
              </a:clrTo>
            </a:clrChange>
            <a:extLst>
              <a:ext uri="{28A0092B-C50C-407E-A947-70E740481C1C}">
                <a14:useLocalDpi xmlns:a14="http://schemas.microsoft.com/office/drawing/2010/main"/>
              </a:ext>
            </a:extLst>
          </a:blip>
          <a:srcRect l="23675" t="23675" r="23675" b="23675"/>
          <a:stretch/>
        </p:blipFill>
        <p:spPr bwMode="auto">
          <a:xfrm rot="11619125">
            <a:off x="10788984" y="2448528"/>
            <a:ext cx="766699" cy="766697"/>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7">
            <a:extLst>
              <a:ext uri="{FF2B5EF4-FFF2-40B4-BE49-F238E27FC236}">
                <a16:creationId xmlns:a16="http://schemas.microsoft.com/office/drawing/2014/main" id="{539E98CB-FB3C-26D0-52FC-4F178E5BDAB4}"/>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22</a:t>
            </a:fld>
            <a:endParaRPr lang="en-GB"/>
          </a:p>
        </p:txBody>
      </p:sp>
    </p:spTree>
    <p:extLst>
      <p:ext uri="{BB962C8B-B14F-4D97-AF65-F5344CB8AC3E}">
        <p14:creationId xmlns:p14="http://schemas.microsoft.com/office/powerpoint/2010/main" val="155112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7"/>
                                        </p:tgtEl>
                                        <p:attrNameLst>
                                          <p:attrName>ppt_x</p:attrName>
                                          <p:attrName>ppt_y</p:attrName>
                                        </p:attrNameLst>
                                      </p:cBhvr>
                                      <p:rCtr x="0" y="-1944"/>
                                    </p:animMotion>
                                  </p:childTnLst>
                                </p:cTn>
                              </p:par>
                            </p:childTnLst>
                          </p:cTn>
                        </p:par>
                        <p:par>
                          <p:cTn id="10" fill="hold">
                            <p:stCondLst>
                              <p:cond delay="500"/>
                            </p:stCondLst>
                            <p:childTnLst>
                              <p:par>
                                <p:cTn id="11" presetID="2" presetClass="entr" presetSubtype="2" decel="10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3" presetClass="entr" presetSubtype="16" fill="hold" nodeType="withEffect">
                                  <p:stCondLst>
                                    <p:cond delay="150"/>
                                  </p:stCondLst>
                                  <p:childTnLst>
                                    <p:set>
                                      <p:cBhvr>
                                        <p:cTn id="19" dur="1" fill="hold">
                                          <p:stCondLst>
                                            <p:cond delay="0"/>
                                          </p:stCondLst>
                                        </p:cTn>
                                        <p:tgtEl>
                                          <p:spTgt spid="3"/>
                                        </p:tgtEl>
                                        <p:attrNameLst>
                                          <p:attrName>style.visibility</p:attrName>
                                        </p:attrNameLst>
                                      </p:cBhvr>
                                      <p:to>
                                        <p:strVal val="visible"/>
                                      </p:to>
                                    </p:set>
                                    <p:anim calcmode="lin" valueType="num">
                                      <p:cBhvr>
                                        <p:cTn id="20" dur="350" fill="hold"/>
                                        <p:tgtEl>
                                          <p:spTgt spid="3"/>
                                        </p:tgtEl>
                                        <p:attrNameLst>
                                          <p:attrName>ppt_w</p:attrName>
                                        </p:attrNameLst>
                                      </p:cBhvr>
                                      <p:tavLst>
                                        <p:tav tm="0">
                                          <p:val>
                                            <p:fltVal val="0"/>
                                          </p:val>
                                        </p:tav>
                                        <p:tav tm="100000">
                                          <p:val>
                                            <p:strVal val="#ppt_w"/>
                                          </p:val>
                                        </p:tav>
                                      </p:tavLst>
                                    </p:anim>
                                    <p:anim calcmode="lin" valueType="num">
                                      <p:cBhvr>
                                        <p:cTn id="21" dur="350" fill="hold"/>
                                        <p:tgtEl>
                                          <p:spTgt spid="3"/>
                                        </p:tgtEl>
                                        <p:attrNameLst>
                                          <p:attrName>ppt_h</p:attrName>
                                        </p:attrNameLst>
                                      </p:cBhvr>
                                      <p:tavLst>
                                        <p:tav tm="0">
                                          <p:val>
                                            <p:fltVal val="0"/>
                                          </p:val>
                                        </p:tav>
                                        <p:tav tm="100000">
                                          <p:val>
                                            <p:strVal val="#ppt_h"/>
                                          </p:val>
                                        </p:tav>
                                      </p:tavLst>
                                    </p:anim>
                                  </p:childTnLst>
                                </p:cTn>
                              </p:par>
                              <p:par>
                                <p:cTn id="22" presetID="6" presetClass="emph" presetSubtype="0" decel="100000" fill="hold" nodeType="withEffect">
                                  <p:stCondLst>
                                    <p:cond delay="150"/>
                                  </p:stCondLst>
                                  <p:childTnLst>
                                    <p:animScale>
                                      <p:cBhvr>
                                        <p:cTn id="23" dur="750" fill="hold"/>
                                        <p:tgtEl>
                                          <p:spTgt spid="3"/>
                                        </p:tgtEl>
                                      </p:cBhvr>
                                      <p:by x="1000000" y="1000000"/>
                                    </p:animScale>
                                  </p:childTnLst>
                                </p:cTn>
                              </p:par>
                              <p:par>
                                <p:cTn id="24" presetID="6" presetClass="emph" presetSubtype="0" fill="hold" nodeType="withEffect">
                                  <p:stCondLst>
                                    <p:cond delay="150"/>
                                  </p:stCondLst>
                                  <p:childTnLst>
                                    <p:animScale>
                                      <p:cBhvr>
                                        <p:cTn id="25" dur="10" fill="hold"/>
                                        <p:tgtEl>
                                          <p:spTgt spid="3"/>
                                        </p:tgtEl>
                                      </p:cBhvr>
                                      <p:by x="10000" y="10000"/>
                                    </p:animScale>
                                  </p:childTnLst>
                                </p:cTn>
                              </p:par>
                              <p:par>
                                <p:cTn id="26" presetID="23" presetClass="entr" presetSubtype="16" fill="hold" nodeType="withEffect">
                                  <p:stCondLst>
                                    <p:cond delay="300"/>
                                  </p:stCondLst>
                                  <p:childTnLst>
                                    <p:set>
                                      <p:cBhvr>
                                        <p:cTn id="27" dur="1" fill="hold">
                                          <p:stCondLst>
                                            <p:cond delay="0"/>
                                          </p:stCondLst>
                                        </p:cTn>
                                        <p:tgtEl>
                                          <p:spTgt spid="9"/>
                                        </p:tgtEl>
                                        <p:attrNameLst>
                                          <p:attrName>style.visibility</p:attrName>
                                        </p:attrNameLst>
                                      </p:cBhvr>
                                      <p:to>
                                        <p:strVal val="visible"/>
                                      </p:to>
                                    </p:set>
                                    <p:anim calcmode="lin" valueType="num">
                                      <p:cBhvr>
                                        <p:cTn id="28" dur="350" fill="hold"/>
                                        <p:tgtEl>
                                          <p:spTgt spid="9"/>
                                        </p:tgtEl>
                                        <p:attrNameLst>
                                          <p:attrName>ppt_w</p:attrName>
                                        </p:attrNameLst>
                                      </p:cBhvr>
                                      <p:tavLst>
                                        <p:tav tm="0">
                                          <p:val>
                                            <p:fltVal val="0"/>
                                          </p:val>
                                        </p:tav>
                                        <p:tav tm="100000">
                                          <p:val>
                                            <p:strVal val="#ppt_w"/>
                                          </p:val>
                                        </p:tav>
                                      </p:tavLst>
                                    </p:anim>
                                    <p:anim calcmode="lin" valueType="num">
                                      <p:cBhvr>
                                        <p:cTn id="29" dur="350" fill="hold"/>
                                        <p:tgtEl>
                                          <p:spTgt spid="9"/>
                                        </p:tgtEl>
                                        <p:attrNameLst>
                                          <p:attrName>ppt_h</p:attrName>
                                        </p:attrNameLst>
                                      </p:cBhvr>
                                      <p:tavLst>
                                        <p:tav tm="0">
                                          <p:val>
                                            <p:fltVal val="0"/>
                                          </p:val>
                                        </p:tav>
                                        <p:tav tm="100000">
                                          <p:val>
                                            <p:strVal val="#ppt_h"/>
                                          </p:val>
                                        </p:tav>
                                      </p:tavLst>
                                    </p:anim>
                                  </p:childTnLst>
                                </p:cTn>
                              </p:par>
                              <p:par>
                                <p:cTn id="30" presetID="6" presetClass="emph" presetSubtype="0" decel="100000" fill="hold" nodeType="withEffect">
                                  <p:stCondLst>
                                    <p:cond delay="300"/>
                                  </p:stCondLst>
                                  <p:childTnLst>
                                    <p:animScale>
                                      <p:cBhvr>
                                        <p:cTn id="31" dur="750" fill="hold"/>
                                        <p:tgtEl>
                                          <p:spTgt spid="9"/>
                                        </p:tgtEl>
                                      </p:cBhvr>
                                      <p:by x="1000000" y="1000000"/>
                                    </p:animScale>
                                  </p:childTnLst>
                                </p:cTn>
                              </p:par>
                              <p:par>
                                <p:cTn id="32" presetID="6" presetClass="emph" presetSubtype="0" fill="hold" nodeType="withEffect">
                                  <p:stCondLst>
                                    <p:cond delay="300"/>
                                  </p:stCondLst>
                                  <p:childTnLst>
                                    <p:animScale>
                                      <p:cBhvr>
                                        <p:cTn id="33" dur="10" fill="hold"/>
                                        <p:tgtEl>
                                          <p:spTgt spid="9"/>
                                        </p:tgtEl>
                                      </p:cBhvr>
                                      <p:by x="10000" y="10000"/>
                                    </p:animScale>
                                  </p:childTnLst>
                                </p:cTn>
                              </p:par>
                              <p:par>
                                <p:cTn id="34" presetID="23" presetClass="entr" presetSubtype="16" fill="hold" nodeType="withEffect">
                                  <p:stCondLst>
                                    <p:cond delay="4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350" fill="hold"/>
                                        <p:tgtEl>
                                          <p:spTgt spid="10"/>
                                        </p:tgtEl>
                                        <p:attrNameLst>
                                          <p:attrName>ppt_w</p:attrName>
                                        </p:attrNameLst>
                                      </p:cBhvr>
                                      <p:tavLst>
                                        <p:tav tm="0">
                                          <p:val>
                                            <p:fltVal val="0"/>
                                          </p:val>
                                        </p:tav>
                                        <p:tav tm="100000">
                                          <p:val>
                                            <p:strVal val="#ppt_w"/>
                                          </p:val>
                                        </p:tav>
                                      </p:tavLst>
                                    </p:anim>
                                    <p:anim calcmode="lin" valueType="num">
                                      <p:cBhvr>
                                        <p:cTn id="37" dur="350" fill="hold"/>
                                        <p:tgtEl>
                                          <p:spTgt spid="10"/>
                                        </p:tgtEl>
                                        <p:attrNameLst>
                                          <p:attrName>ppt_h</p:attrName>
                                        </p:attrNameLst>
                                      </p:cBhvr>
                                      <p:tavLst>
                                        <p:tav tm="0">
                                          <p:val>
                                            <p:fltVal val="0"/>
                                          </p:val>
                                        </p:tav>
                                        <p:tav tm="100000">
                                          <p:val>
                                            <p:strVal val="#ppt_h"/>
                                          </p:val>
                                        </p:tav>
                                      </p:tavLst>
                                    </p:anim>
                                  </p:childTnLst>
                                </p:cTn>
                              </p:par>
                              <p:par>
                                <p:cTn id="38" presetID="6" presetClass="emph" presetSubtype="0" decel="100000" fill="hold" nodeType="withEffect">
                                  <p:stCondLst>
                                    <p:cond delay="450"/>
                                  </p:stCondLst>
                                  <p:childTnLst>
                                    <p:animScale>
                                      <p:cBhvr>
                                        <p:cTn id="39" dur="750" fill="hold"/>
                                        <p:tgtEl>
                                          <p:spTgt spid="10"/>
                                        </p:tgtEl>
                                      </p:cBhvr>
                                      <p:by x="1000000" y="1000000"/>
                                    </p:animScale>
                                  </p:childTnLst>
                                </p:cTn>
                              </p:par>
                              <p:par>
                                <p:cTn id="40" presetID="6" presetClass="emph" presetSubtype="0" fill="hold" nodeType="withEffect">
                                  <p:stCondLst>
                                    <p:cond delay="450"/>
                                  </p:stCondLst>
                                  <p:childTnLst>
                                    <p:animScale>
                                      <p:cBhvr>
                                        <p:cTn id="41" dur="10" fill="hold"/>
                                        <p:tgtEl>
                                          <p:spTgt spid="10"/>
                                        </p:tgtEl>
                                      </p:cBhvr>
                                      <p:by x="10000" y="10000"/>
                                    </p:animScale>
                                  </p:childTnLst>
                                </p:cTn>
                              </p:par>
                              <p:par>
                                <p:cTn id="42" presetID="23" presetClass="entr" presetSubtype="16" fill="hold" nodeType="withEffect">
                                  <p:stCondLst>
                                    <p:cond delay="6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350" fill="hold"/>
                                        <p:tgtEl>
                                          <p:spTgt spid="14"/>
                                        </p:tgtEl>
                                        <p:attrNameLst>
                                          <p:attrName>ppt_w</p:attrName>
                                        </p:attrNameLst>
                                      </p:cBhvr>
                                      <p:tavLst>
                                        <p:tav tm="0">
                                          <p:val>
                                            <p:fltVal val="0"/>
                                          </p:val>
                                        </p:tav>
                                        <p:tav tm="100000">
                                          <p:val>
                                            <p:strVal val="#ppt_w"/>
                                          </p:val>
                                        </p:tav>
                                      </p:tavLst>
                                    </p:anim>
                                    <p:anim calcmode="lin" valueType="num">
                                      <p:cBhvr>
                                        <p:cTn id="45" dur="350" fill="hold"/>
                                        <p:tgtEl>
                                          <p:spTgt spid="14"/>
                                        </p:tgtEl>
                                        <p:attrNameLst>
                                          <p:attrName>ppt_h</p:attrName>
                                        </p:attrNameLst>
                                      </p:cBhvr>
                                      <p:tavLst>
                                        <p:tav tm="0">
                                          <p:val>
                                            <p:fltVal val="0"/>
                                          </p:val>
                                        </p:tav>
                                        <p:tav tm="100000">
                                          <p:val>
                                            <p:strVal val="#ppt_h"/>
                                          </p:val>
                                        </p:tav>
                                      </p:tavLst>
                                    </p:anim>
                                  </p:childTnLst>
                                </p:cTn>
                              </p:par>
                              <p:par>
                                <p:cTn id="46" presetID="6" presetClass="emph" presetSubtype="0" decel="100000" fill="hold" nodeType="withEffect">
                                  <p:stCondLst>
                                    <p:cond delay="600"/>
                                  </p:stCondLst>
                                  <p:childTnLst>
                                    <p:animScale>
                                      <p:cBhvr>
                                        <p:cTn id="47" dur="750" fill="hold"/>
                                        <p:tgtEl>
                                          <p:spTgt spid="14"/>
                                        </p:tgtEl>
                                      </p:cBhvr>
                                      <p:by x="1000000" y="1000000"/>
                                    </p:animScale>
                                  </p:childTnLst>
                                </p:cTn>
                              </p:par>
                              <p:par>
                                <p:cTn id="48" presetID="6" presetClass="emph" presetSubtype="0" fill="hold" nodeType="withEffect">
                                  <p:stCondLst>
                                    <p:cond delay="600"/>
                                  </p:stCondLst>
                                  <p:childTnLst>
                                    <p:animScale>
                                      <p:cBhvr>
                                        <p:cTn id="49" dur="10" fill="hold"/>
                                        <p:tgtEl>
                                          <p:spTgt spid="14"/>
                                        </p:tgtEl>
                                      </p:cBhvr>
                                      <p:by x="10000" y="10000"/>
                                    </p:animScale>
                                  </p:childTnLst>
                                </p:cTn>
                              </p:par>
                              <p:par>
                                <p:cTn id="50" presetID="23" presetClass="entr" presetSubtype="16" fill="hold" nodeType="withEffect">
                                  <p:stCondLst>
                                    <p:cond delay="750"/>
                                  </p:stCondLst>
                                  <p:childTnLst>
                                    <p:set>
                                      <p:cBhvr>
                                        <p:cTn id="51" dur="1" fill="hold">
                                          <p:stCondLst>
                                            <p:cond delay="0"/>
                                          </p:stCondLst>
                                        </p:cTn>
                                        <p:tgtEl>
                                          <p:spTgt spid="11"/>
                                        </p:tgtEl>
                                        <p:attrNameLst>
                                          <p:attrName>style.visibility</p:attrName>
                                        </p:attrNameLst>
                                      </p:cBhvr>
                                      <p:to>
                                        <p:strVal val="visible"/>
                                      </p:to>
                                    </p:set>
                                    <p:anim calcmode="lin" valueType="num">
                                      <p:cBhvr>
                                        <p:cTn id="52" dur="350" fill="hold"/>
                                        <p:tgtEl>
                                          <p:spTgt spid="11"/>
                                        </p:tgtEl>
                                        <p:attrNameLst>
                                          <p:attrName>ppt_w</p:attrName>
                                        </p:attrNameLst>
                                      </p:cBhvr>
                                      <p:tavLst>
                                        <p:tav tm="0">
                                          <p:val>
                                            <p:fltVal val="0"/>
                                          </p:val>
                                        </p:tav>
                                        <p:tav tm="100000">
                                          <p:val>
                                            <p:strVal val="#ppt_w"/>
                                          </p:val>
                                        </p:tav>
                                      </p:tavLst>
                                    </p:anim>
                                    <p:anim calcmode="lin" valueType="num">
                                      <p:cBhvr>
                                        <p:cTn id="53" dur="350" fill="hold"/>
                                        <p:tgtEl>
                                          <p:spTgt spid="11"/>
                                        </p:tgtEl>
                                        <p:attrNameLst>
                                          <p:attrName>ppt_h</p:attrName>
                                        </p:attrNameLst>
                                      </p:cBhvr>
                                      <p:tavLst>
                                        <p:tav tm="0">
                                          <p:val>
                                            <p:fltVal val="0"/>
                                          </p:val>
                                        </p:tav>
                                        <p:tav tm="100000">
                                          <p:val>
                                            <p:strVal val="#ppt_h"/>
                                          </p:val>
                                        </p:tav>
                                      </p:tavLst>
                                    </p:anim>
                                  </p:childTnLst>
                                </p:cTn>
                              </p:par>
                              <p:par>
                                <p:cTn id="54" presetID="6" presetClass="emph" presetSubtype="0" decel="100000" fill="hold" nodeType="withEffect">
                                  <p:stCondLst>
                                    <p:cond delay="750"/>
                                  </p:stCondLst>
                                  <p:childTnLst>
                                    <p:animScale>
                                      <p:cBhvr>
                                        <p:cTn id="55" dur="750" fill="hold"/>
                                        <p:tgtEl>
                                          <p:spTgt spid="11"/>
                                        </p:tgtEl>
                                      </p:cBhvr>
                                      <p:by x="1000000" y="1000000"/>
                                    </p:animScale>
                                  </p:childTnLst>
                                </p:cTn>
                              </p:par>
                              <p:par>
                                <p:cTn id="56" presetID="6" presetClass="emph" presetSubtype="0" fill="hold" nodeType="withEffect">
                                  <p:stCondLst>
                                    <p:cond delay="750"/>
                                  </p:stCondLst>
                                  <p:childTnLst>
                                    <p:animScale>
                                      <p:cBhvr>
                                        <p:cTn id="57" dur="10" fill="hold"/>
                                        <p:tgtEl>
                                          <p:spTgt spid="11"/>
                                        </p:tgtEl>
                                      </p:cBhvr>
                                      <p:by x="10000" y="10000"/>
                                    </p:animScale>
                                  </p:childTnLst>
                                </p:cTn>
                              </p:par>
                              <p:par>
                                <p:cTn id="58" presetID="23" presetClass="entr" presetSubtype="16" fill="hold" nodeType="withEffect">
                                  <p:stCondLst>
                                    <p:cond delay="900"/>
                                  </p:stCondLst>
                                  <p:childTnLst>
                                    <p:set>
                                      <p:cBhvr>
                                        <p:cTn id="59" dur="1" fill="hold">
                                          <p:stCondLst>
                                            <p:cond delay="0"/>
                                          </p:stCondLst>
                                        </p:cTn>
                                        <p:tgtEl>
                                          <p:spTgt spid="12"/>
                                        </p:tgtEl>
                                        <p:attrNameLst>
                                          <p:attrName>style.visibility</p:attrName>
                                        </p:attrNameLst>
                                      </p:cBhvr>
                                      <p:to>
                                        <p:strVal val="visible"/>
                                      </p:to>
                                    </p:set>
                                    <p:anim calcmode="lin" valueType="num">
                                      <p:cBhvr>
                                        <p:cTn id="60" dur="350" fill="hold"/>
                                        <p:tgtEl>
                                          <p:spTgt spid="12"/>
                                        </p:tgtEl>
                                        <p:attrNameLst>
                                          <p:attrName>ppt_w</p:attrName>
                                        </p:attrNameLst>
                                      </p:cBhvr>
                                      <p:tavLst>
                                        <p:tav tm="0">
                                          <p:val>
                                            <p:fltVal val="0"/>
                                          </p:val>
                                        </p:tav>
                                        <p:tav tm="100000">
                                          <p:val>
                                            <p:strVal val="#ppt_w"/>
                                          </p:val>
                                        </p:tav>
                                      </p:tavLst>
                                    </p:anim>
                                    <p:anim calcmode="lin" valueType="num">
                                      <p:cBhvr>
                                        <p:cTn id="61" dur="350" fill="hold"/>
                                        <p:tgtEl>
                                          <p:spTgt spid="12"/>
                                        </p:tgtEl>
                                        <p:attrNameLst>
                                          <p:attrName>ppt_h</p:attrName>
                                        </p:attrNameLst>
                                      </p:cBhvr>
                                      <p:tavLst>
                                        <p:tav tm="0">
                                          <p:val>
                                            <p:fltVal val="0"/>
                                          </p:val>
                                        </p:tav>
                                        <p:tav tm="100000">
                                          <p:val>
                                            <p:strVal val="#ppt_h"/>
                                          </p:val>
                                        </p:tav>
                                      </p:tavLst>
                                    </p:anim>
                                  </p:childTnLst>
                                </p:cTn>
                              </p:par>
                              <p:par>
                                <p:cTn id="62" presetID="6" presetClass="emph" presetSubtype="0" decel="100000" fill="hold" nodeType="withEffect">
                                  <p:stCondLst>
                                    <p:cond delay="900"/>
                                  </p:stCondLst>
                                  <p:childTnLst>
                                    <p:animScale>
                                      <p:cBhvr>
                                        <p:cTn id="63" dur="750" fill="hold"/>
                                        <p:tgtEl>
                                          <p:spTgt spid="12"/>
                                        </p:tgtEl>
                                      </p:cBhvr>
                                      <p:by x="1000000" y="1000000"/>
                                    </p:animScale>
                                  </p:childTnLst>
                                </p:cTn>
                              </p:par>
                              <p:par>
                                <p:cTn id="64" presetID="6" presetClass="emph" presetSubtype="0" fill="hold" nodeType="withEffect">
                                  <p:stCondLst>
                                    <p:cond delay="900"/>
                                  </p:stCondLst>
                                  <p:childTnLst>
                                    <p:animScale>
                                      <p:cBhvr>
                                        <p:cTn id="65" dur="10" fill="hold"/>
                                        <p:tgtEl>
                                          <p:spTgt spid="12"/>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024760-1778-4D7D-B5BF-ED66D4B12945}"/>
              </a:ext>
            </a:extLst>
          </p:cNvPr>
          <p:cNvSpPr/>
          <p:nvPr/>
        </p:nvSpPr>
        <p:spPr>
          <a:xfrm>
            <a:off x="522605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pic>
        <p:nvPicPr>
          <p:cNvPr id="5" name="Picture 4" descr="A black and red logo&#10;&#10;Description automatically generated">
            <a:extLst>
              <a:ext uri="{FF2B5EF4-FFF2-40B4-BE49-F238E27FC236}">
                <a16:creationId xmlns:a16="http://schemas.microsoft.com/office/drawing/2014/main" id="{2D77505F-CE09-816C-8581-77F8C4A4F431}"/>
              </a:ext>
            </a:extLst>
          </p:cNvPr>
          <p:cNvPicPr>
            <a:picLocks noChangeAspect="1"/>
          </p:cNvPicPr>
          <p:nvPr>
            <p:custDataLst>
              <p:tags r:id="rId1"/>
            </p:custDataLst>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
        <p:nvSpPr>
          <p:cNvPr id="7" name="TextBox 6">
            <a:extLst>
              <a:ext uri="{FF2B5EF4-FFF2-40B4-BE49-F238E27FC236}">
                <a16:creationId xmlns:a16="http://schemas.microsoft.com/office/drawing/2014/main" id="{D4FBCAFC-A093-B7B8-D56C-653858598916}"/>
              </a:ext>
            </a:extLst>
          </p:cNvPr>
          <p:cNvSpPr txBox="1"/>
          <p:nvPr/>
        </p:nvSpPr>
        <p:spPr>
          <a:xfrm>
            <a:off x="5659437" y="1967062"/>
            <a:ext cx="6099176" cy="2923877"/>
          </a:xfrm>
          <a:prstGeom prst="rect">
            <a:avLst/>
          </a:prstGeom>
          <a:noFill/>
        </p:spPr>
        <p:txBody>
          <a:bodyPr wrap="square" lIns="0" tIns="0" rIns="0" bIns="0" rtlCol="0" anchor="ctr">
            <a:spAutoFit/>
          </a:bodyPr>
          <a:lstStyle/>
          <a:p>
            <a:pPr>
              <a:spcAft>
                <a:spcPts val="600"/>
              </a:spcAft>
            </a:pPr>
            <a:r>
              <a:rPr lang="en-US" sz="2000" dirty="0"/>
              <a:t>One source from Norfolk takes the superstition </a:t>
            </a:r>
            <a:br>
              <a:rPr lang="en-US" sz="2000" dirty="0"/>
            </a:br>
            <a:r>
              <a:rPr lang="en-US" sz="2000" dirty="0"/>
              <a:t>even further: </a:t>
            </a:r>
          </a:p>
          <a:p>
            <a:pPr>
              <a:spcAft>
                <a:spcPts val="600"/>
              </a:spcAft>
            </a:pPr>
            <a:r>
              <a:rPr lang="en-US" sz="2000" b="1" dirty="0"/>
              <a:t>“as a preventative against being bewitched you must carry some nails (the contents of one shoe) from a stallion’s foot in your pocket. These must be constantly carried about, never omitting to take them with you when changing garments” </a:t>
            </a:r>
          </a:p>
          <a:p>
            <a:pPr>
              <a:spcAft>
                <a:spcPts val="600"/>
              </a:spcAft>
            </a:pPr>
            <a:r>
              <a:rPr lang="en-US" sz="2000" dirty="0"/>
              <a:t>(from Stephen </a:t>
            </a:r>
            <a:r>
              <a:rPr lang="en-US" sz="2000" dirty="0" err="1"/>
              <a:t>Roud</a:t>
            </a:r>
            <a:r>
              <a:rPr lang="en-US" sz="2000" dirty="0"/>
              <a:t>, </a:t>
            </a:r>
            <a:r>
              <a:rPr lang="en-US" sz="2000" i="1" dirty="0"/>
              <a:t>The Penguin Guide to the Superstitions of Britain and Ireland</a:t>
            </a:r>
            <a:r>
              <a:rPr lang="en-US" sz="2000" dirty="0"/>
              <a:t>, p. 257).</a:t>
            </a:r>
            <a:endParaRPr lang="en-GB" sz="2400" dirty="0" err="1"/>
          </a:p>
        </p:txBody>
      </p:sp>
      <p:pic>
        <p:nvPicPr>
          <p:cNvPr id="6" name="Picture 5" descr="A close-up of several pencils&#10;&#10;Description automatically generated">
            <a:extLst>
              <a:ext uri="{FF2B5EF4-FFF2-40B4-BE49-F238E27FC236}">
                <a16:creationId xmlns:a16="http://schemas.microsoft.com/office/drawing/2014/main" id="{04D53B6C-FEC1-A549-F7A3-BBF1F5F083EB}"/>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963138" y="825911"/>
            <a:ext cx="3299774" cy="5206180"/>
          </a:xfrm>
          <a:prstGeom prst="rect">
            <a:avLst/>
          </a:prstGeom>
        </p:spPr>
      </p:pic>
      <p:sp>
        <p:nvSpPr>
          <p:cNvPr id="15" name="Slide Number Placeholder 7">
            <a:extLst>
              <a:ext uri="{FF2B5EF4-FFF2-40B4-BE49-F238E27FC236}">
                <a16:creationId xmlns:a16="http://schemas.microsoft.com/office/drawing/2014/main" id="{9FACECD0-2C6C-D1F5-73B6-A38F25F75166}"/>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23</a:t>
            </a:fld>
            <a:endParaRPr lang="en-GB"/>
          </a:p>
        </p:txBody>
      </p:sp>
    </p:spTree>
    <p:extLst>
      <p:ext uri="{BB962C8B-B14F-4D97-AF65-F5344CB8AC3E}">
        <p14:creationId xmlns:p14="http://schemas.microsoft.com/office/powerpoint/2010/main" val="67523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par>
                                <p:cTn id="12" presetID="42" presetClass="path" presetSubtype="0" decel="100000" fill="hold" grpId="1" nodeType="withEffect">
                                  <p:stCondLst>
                                    <p:cond delay="0"/>
                                  </p:stCondLst>
                                  <p:childTnLst>
                                    <p:animMotion origin="layout" path="M 1.25E-6 0.03889 L 1.25E-6 1.85185E-6 " pathEditMode="relative" rAng="0" ptsTypes="AA">
                                      <p:cBhvr>
                                        <p:cTn id="13" dur="500" fill="hold"/>
                                        <p:tgtEl>
                                          <p:spTgt spid="7"/>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A625-4FD8-69D2-9BCD-11401310CB3B}"/>
              </a:ext>
            </a:extLst>
          </p:cNvPr>
          <p:cNvSpPr>
            <a:spLocks noGrp="1"/>
          </p:cNvSpPr>
          <p:nvPr>
            <p:ph type="title"/>
          </p:nvPr>
        </p:nvSpPr>
        <p:spPr/>
        <p:txBody>
          <a:bodyPr/>
          <a:lstStyle/>
          <a:p>
            <a:r>
              <a:rPr lang="en-GB" dirty="0"/>
              <a:t>Activity</a:t>
            </a:r>
          </a:p>
        </p:txBody>
      </p:sp>
    </p:spTree>
    <p:extLst>
      <p:ext uri="{BB962C8B-B14F-4D97-AF65-F5344CB8AC3E}">
        <p14:creationId xmlns:p14="http://schemas.microsoft.com/office/powerpoint/2010/main" val="242524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DB12EF03-6B96-A902-B2BF-26C34DBF74A3}"/>
              </a:ext>
            </a:extLst>
          </p:cNvPr>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a:ext>
            </a:extLst>
          </a:blip>
          <a:srcRect l="11783" r="21941"/>
          <a:stretch/>
        </p:blipFill>
        <p:spPr bwMode="auto">
          <a:xfrm>
            <a:off x="5226050" y="0"/>
            <a:ext cx="6965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ack and red logo&#10;&#10;Description automatically generated">
            <a:extLst>
              <a:ext uri="{FF2B5EF4-FFF2-40B4-BE49-F238E27FC236}">
                <a16:creationId xmlns:a16="http://schemas.microsoft.com/office/drawing/2014/main" id="{CFB28FED-2BE7-C20F-D8DA-17300085F3F8}"/>
              </a:ext>
            </a:extLst>
          </p:cNvPr>
          <p:cNvPicPr>
            <a:picLocks noChangeAspect="1"/>
          </p:cNvPicPr>
          <p:nvPr>
            <p:custDataLst>
              <p:tags r:id="rId2"/>
            </p:custDataLst>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
        <p:nvSpPr>
          <p:cNvPr id="3" name="TextBox 2">
            <a:extLst>
              <a:ext uri="{FF2B5EF4-FFF2-40B4-BE49-F238E27FC236}">
                <a16:creationId xmlns:a16="http://schemas.microsoft.com/office/drawing/2014/main" id="{D684627F-49B6-E78E-6389-449285700703}"/>
              </a:ext>
            </a:extLst>
          </p:cNvPr>
          <p:cNvSpPr txBox="1"/>
          <p:nvPr/>
        </p:nvSpPr>
        <p:spPr>
          <a:xfrm>
            <a:off x="431799" y="3040559"/>
            <a:ext cx="4362452" cy="1538883"/>
          </a:xfrm>
          <a:prstGeom prst="rect">
            <a:avLst/>
          </a:prstGeom>
          <a:noFill/>
        </p:spPr>
        <p:txBody>
          <a:bodyPr wrap="square" lIns="0" tIns="0" rIns="0" bIns="0" rtlCol="0" anchor="t">
            <a:spAutoFit/>
          </a:bodyPr>
          <a:lstStyle/>
          <a:p>
            <a:r>
              <a:rPr lang="en-US" sz="2000" dirty="0"/>
              <a:t>Invent a new horse superstition – would taking a photo of a horse bring good weather? What about braiding a hair from a horse mane into your own hair? Have fun with it!</a:t>
            </a:r>
            <a:endParaRPr lang="en-GB" sz="2400" dirty="0" err="1"/>
          </a:p>
        </p:txBody>
      </p:sp>
      <p:grpSp>
        <p:nvGrpSpPr>
          <p:cNvPr id="4" name="Graphic 6">
            <a:extLst>
              <a:ext uri="{FF2B5EF4-FFF2-40B4-BE49-F238E27FC236}">
                <a16:creationId xmlns:a16="http://schemas.microsoft.com/office/drawing/2014/main" id="{13AE04A6-B30E-3EC6-F3D7-0C8EB8330600}"/>
              </a:ext>
            </a:extLst>
          </p:cNvPr>
          <p:cNvGrpSpPr/>
          <p:nvPr/>
        </p:nvGrpSpPr>
        <p:grpSpPr>
          <a:xfrm>
            <a:off x="431799" y="2278559"/>
            <a:ext cx="584200" cy="584200"/>
            <a:chOff x="3604961" y="1683920"/>
            <a:chExt cx="584200" cy="584200"/>
          </a:xfrm>
          <a:noFill/>
        </p:grpSpPr>
        <p:sp>
          <p:nvSpPr>
            <p:cNvPr id="5" name="Freeform: Shape 4">
              <a:extLst>
                <a:ext uri="{FF2B5EF4-FFF2-40B4-BE49-F238E27FC236}">
                  <a16:creationId xmlns:a16="http://schemas.microsoft.com/office/drawing/2014/main" id="{FFCD5E96-453F-2F94-E67A-EFF4107E74A6}"/>
                </a:ext>
              </a:extLst>
            </p:cNvPr>
            <p:cNvSpPr/>
            <p:nvPr/>
          </p:nvSpPr>
          <p:spPr>
            <a:xfrm>
              <a:off x="3897061" y="16839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9855" y="24728"/>
                    <a:pt x="2164" y="84925"/>
                    <a:pt x="0" y="114300"/>
                  </a:cubicBezTo>
                </a:path>
                <a:path w="12700" h="114300" stroke="0" extrusionOk="0">
                  <a:moveTo>
                    <a:pt x="0" y="0"/>
                  </a:moveTo>
                  <a:cubicBezTo>
                    <a:pt x="-7554" y="54382"/>
                    <a:pt x="-5459" y="80592"/>
                    <a:pt x="0" y="114300"/>
                  </a:cubicBezTo>
                </a:path>
              </a:pathLst>
            </a:custGeom>
            <a:ln w="19050" cap="flat">
              <a:solidFill>
                <a:schemeClr val="accent1"/>
              </a:solidFill>
              <a:prstDash val="solid"/>
              <a:round/>
              <a:extLst>
                <a:ext uri="{C807C97D-BFC1-408E-A445-0C87EB9F89A2}">
                  <ask:lineSketchStyleProps xmlns:ask="http://schemas.microsoft.com/office/drawing/2018/sketchyshapes" sd="12190334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sp>
          <p:nvSpPr>
            <p:cNvPr id="6" name="Freeform: Shape 5">
              <a:extLst>
                <a:ext uri="{FF2B5EF4-FFF2-40B4-BE49-F238E27FC236}">
                  <a16:creationId xmlns:a16="http://schemas.microsoft.com/office/drawing/2014/main" id="{70D5280B-92D7-4A0E-4FFE-52A7D1A05D4B}"/>
                </a:ext>
              </a:extLst>
            </p:cNvPr>
            <p:cNvSpPr/>
            <p:nvPr/>
          </p:nvSpPr>
          <p:spPr>
            <a:xfrm>
              <a:off x="3693861" y="1772820"/>
              <a:ext cx="77470" cy="77470"/>
            </a:xfrm>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fill="none" extrusionOk="0">
                  <a:moveTo>
                    <a:pt x="0" y="0"/>
                  </a:moveTo>
                  <a:cubicBezTo>
                    <a:pt x="25136" y="12687"/>
                    <a:pt x="67467" y="68669"/>
                    <a:pt x="77470" y="77470"/>
                  </a:cubicBezTo>
                </a:path>
                <a:path w="77470" h="77470" stroke="0" extrusionOk="0">
                  <a:moveTo>
                    <a:pt x="0" y="0"/>
                  </a:moveTo>
                  <a:cubicBezTo>
                    <a:pt x="11771" y="12521"/>
                    <a:pt x="44300" y="52168"/>
                    <a:pt x="77470" y="77470"/>
                  </a:cubicBezTo>
                </a:path>
              </a:pathLst>
            </a:custGeom>
            <a:ln w="19050" cap="flat">
              <a:solidFill>
                <a:schemeClr val="accent1"/>
              </a:solidFill>
              <a:prstDash val="solid"/>
              <a:round/>
              <a:extLst>
                <a:ext uri="{C807C97D-BFC1-408E-A445-0C87EB9F89A2}">
                  <ask:lineSketchStyleProps xmlns:ask="http://schemas.microsoft.com/office/drawing/2018/sketchyshapes" sd="2116632749">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a:moveTo>
                            <a:pt x="0" y="0"/>
                          </a:moveTo>
                          <a:lnTo>
                            <a:pt x="77470" y="77470"/>
                          </a:lnTo>
                        </a:path>
                      </a:pathLst>
                    </a:custGeom>
                    <ask:type>
                      <ask:lineSketchCurved/>
                    </ask:type>
                  </ask:lineSketchStyleProps>
                </a:ext>
              </a:extLst>
            </a:ln>
          </p:spPr>
          <p:txBody>
            <a:bodyPr rtlCol="0" anchor="ctr"/>
            <a:lstStyle/>
            <a:p>
              <a:endParaRPr lang="en-GB"/>
            </a:p>
          </p:txBody>
        </p:sp>
        <p:sp>
          <p:nvSpPr>
            <p:cNvPr id="7" name="Freeform: Shape 6">
              <a:extLst>
                <a:ext uri="{FF2B5EF4-FFF2-40B4-BE49-F238E27FC236}">
                  <a16:creationId xmlns:a16="http://schemas.microsoft.com/office/drawing/2014/main" id="{DC7F07F9-3236-459A-62F8-7741ABF83480}"/>
                </a:ext>
              </a:extLst>
            </p:cNvPr>
            <p:cNvSpPr/>
            <p:nvPr/>
          </p:nvSpPr>
          <p:spPr>
            <a:xfrm>
              <a:off x="3604961" y="1976020"/>
              <a:ext cx="114300" cy="12700"/>
            </a:xfrm>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fill="none" extrusionOk="0">
                  <a:moveTo>
                    <a:pt x="0" y="0"/>
                  </a:moveTo>
                  <a:cubicBezTo>
                    <a:pt x="18135" y="-6372"/>
                    <a:pt x="70792" y="704"/>
                    <a:pt x="114300" y="0"/>
                  </a:cubicBezTo>
                </a:path>
                <a:path w="114300" h="12700" stroke="0" extrusionOk="0">
                  <a:moveTo>
                    <a:pt x="0" y="0"/>
                  </a:moveTo>
                  <a:cubicBezTo>
                    <a:pt x="29397" y="-2950"/>
                    <a:pt x="92562" y="-9615"/>
                    <a:pt x="114300" y="0"/>
                  </a:cubicBezTo>
                </a:path>
              </a:pathLst>
            </a:custGeom>
            <a:ln w="19050" cap="flat">
              <a:solidFill>
                <a:schemeClr val="accent1"/>
              </a:solidFill>
              <a:prstDash val="solid"/>
              <a:round/>
              <a:extLst>
                <a:ext uri="{C807C97D-BFC1-408E-A445-0C87EB9F89A2}">
                  <ask:lineSketchStyleProps xmlns:ask="http://schemas.microsoft.com/office/drawing/2018/sketchyshapes" sd="697022472">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a:moveTo>
                            <a:pt x="0" y="0"/>
                          </a:moveTo>
                          <a:lnTo>
                            <a:pt x="114300" y="0"/>
                          </a:lnTo>
                        </a:path>
                      </a:pathLst>
                    </a:custGeom>
                    <ask:type>
                      <ask:lineSketchCurved/>
                    </ask:type>
                  </ask:lineSketchStyleProps>
                </a:ext>
              </a:extLst>
            </a:ln>
          </p:spPr>
          <p:txBody>
            <a:bodyPr rtlCol="0" anchor="ctr"/>
            <a:lstStyle/>
            <a:p>
              <a:endParaRPr lang="en-GB"/>
            </a:p>
          </p:txBody>
        </p:sp>
        <p:sp>
          <p:nvSpPr>
            <p:cNvPr id="8" name="Freeform: Shape 7">
              <a:extLst>
                <a:ext uri="{FF2B5EF4-FFF2-40B4-BE49-F238E27FC236}">
                  <a16:creationId xmlns:a16="http://schemas.microsoft.com/office/drawing/2014/main" id="{D4DE2F9C-F5A4-0276-4171-D5EAAE4B3E33}"/>
                </a:ext>
              </a:extLst>
            </p:cNvPr>
            <p:cNvSpPr/>
            <p:nvPr/>
          </p:nvSpPr>
          <p:spPr>
            <a:xfrm>
              <a:off x="3693861" y="2101750"/>
              <a:ext cx="77470" cy="77470"/>
            </a:xfrm>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fill="none" extrusionOk="0">
                  <a:moveTo>
                    <a:pt x="0" y="77470"/>
                  </a:moveTo>
                  <a:cubicBezTo>
                    <a:pt x="29013" y="57787"/>
                    <a:pt x="50618" y="15756"/>
                    <a:pt x="77470" y="0"/>
                  </a:cubicBezTo>
                </a:path>
                <a:path w="77470" h="77470" stroke="0" extrusionOk="0">
                  <a:moveTo>
                    <a:pt x="0" y="77470"/>
                  </a:moveTo>
                  <a:cubicBezTo>
                    <a:pt x="34762" y="39836"/>
                    <a:pt x="62163" y="13180"/>
                    <a:pt x="77470" y="0"/>
                  </a:cubicBezTo>
                </a:path>
              </a:pathLst>
            </a:custGeom>
            <a:ln w="19050" cap="flat">
              <a:solidFill>
                <a:schemeClr val="accent1"/>
              </a:solidFill>
              <a:prstDash val="solid"/>
              <a:round/>
              <a:extLst>
                <a:ext uri="{C807C97D-BFC1-408E-A445-0C87EB9F89A2}">
                  <ask:lineSketchStyleProps xmlns:ask="http://schemas.microsoft.com/office/drawing/2018/sketchyshapes" sd="2177963799">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a:moveTo>
                            <a:pt x="0" y="77470"/>
                          </a:moveTo>
                          <a:lnTo>
                            <a:pt x="77470" y="0"/>
                          </a:lnTo>
                        </a:path>
                      </a:pathLst>
                    </a:custGeom>
                    <ask:type>
                      <ask:lineSketchCurved/>
                    </ask:type>
                  </ask:lineSketchStyleProps>
                </a:ext>
              </a:extLst>
            </a:ln>
          </p:spPr>
          <p:txBody>
            <a:bodyPr rtlCol="0" anchor="ctr"/>
            <a:lstStyle/>
            <a:p>
              <a:endParaRPr lang="en-GB"/>
            </a:p>
          </p:txBody>
        </p:sp>
        <p:sp>
          <p:nvSpPr>
            <p:cNvPr id="9" name="Freeform: Shape 8">
              <a:extLst>
                <a:ext uri="{FF2B5EF4-FFF2-40B4-BE49-F238E27FC236}">
                  <a16:creationId xmlns:a16="http://schemas.microsoft.com/office/drawing/2014/main" id="{0884530B-F308-5C02-CB73-60DE0DA40766}"/>
                </a:ext>
              </a:extLst>
            </p:cNvPr>
            <p:cNvSpPr/>
            <p:nvPr/>
          </p:nvSpPr>
          <p:spPr>
            <a:xfrm>
              <a:off x="4022791" y="2101750"/>
              <a:ext cx="77470" cy="77470"/>
            </a:xfrm>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fill="none" extrusionOk="0">
                  <a:moveTo>
                    <a:pt x="77470" y="77470"/>
                  </a:moveTo>
                  <a:cubicBezTo>
                    <a:pt x="65549" y="71494"/>
                    <a:pt x="20091" y="17442"/>
                    <a:pt x="0" y="0"/>
                  </a:cubicBezTo>
                </a:path>
                <a:path w="77470" h="77470" stroke="0" extrusionOk="0">
                  <a:moveTo>
                    <a:pt x="77470" y="77470"/>
                  </a:moveTo>
                  <a:cubicBezTo>
                    <a:pt x="55059" y="47930"/>
                    <a:pt x="30122" y="37639"/>
                    <a:pt x="0" y="0"/>
                  </a:cubicBezTo>
                </a:path>
              </a:pathLst>
            </a:custGeom>
            <a:ln w="19050" cap="flat">
              <a:solidFill>
                <a:schemeClr val="accent1"/>
              </a:solidFill>
              <a:prstDash val="solid"/>
              <a:round/>
              <a:extLst>
                <a:ext uri="{C807C97D-BFC1-408E-A445-0C87EB9F89A2}">
                  <ask:lineSketchStyleProps xmlns:ask="http://schemas.microsoft.com/office/drawing/2018/sketchyshapes" sd="127910698">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a:moveTo>
                            <a:pt x="77470" y="77470"/>
                          </a:moveTo>
                          <a:lnTo>
                            <a:pt x="0" y="0"/>
                          </a:lnTo>
                        </a:path>
                      </a:pathLst>
                    </a:custGeom>
                    <ask:type>
                      <ask:lineSketchCurved/>
                    </ask:type>
                  </ask:lineSketchStyleProps>
                </a:ext>
              </a:extLst>
            </a:ln>
          </p:spPr>
          <p:txBody>
            <a:bodyPr rtlCol="0" anchor="ctr"/>
            <a:lstStyle/>
            <a:p>
              <a:endParaRPr lang="en-GB"/>
            </a:p>
          </p:txBody>
        </p:sp>
        <p:sp>
          <p:nvSpPr>
            <p:cNvPr id="10" name="Freeform: Shape 9">
              <a:extLst>
                <a:ext uri="{FF2B5EF4-FFF2-40B4-BE49-F238E27FC236}">
                  <a16:creationId xmlns:a16="http://schemas.microsoft.com/office/drawing/2014/main" id="{A11623DD-BA5E-1367-AE14-526499A74773}"/>
                </a:ext>
              </a:extLst>
            </p:cNvPr>
            <p:cNvSpPr/>
            <p:nvPr/>
          </p:nvSpPr>
          <p:spPr>
            <a:xfrm>
              <a:off x="4074861" y="1976020"/>
              <a:ext cx="114300" cy="12700"/>
            </a:xfrm>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fill="none" extrusionOk="0">
                  <a:moveTo>
                    <a:pt x="114300" y="0"/>
                  </a:moveTo>
                  <a:cubicBezTo>
                    <a:pt x="71620" y="992"/>
                    <a:pt x="44295" y="5320"/>
                    <a:pt x="0" y="0"/>
                  </a:cubicBezTo>
                </a:path>
                <a:path w="114300" h="12700" stroke="0" extrusionOk="0">
                  <a:moveTo>
                    <a:pt x="114300" y="0"/>
                  </a:moveTo>
                  <a:cubicBezTo>
                    <a:pt x="87447" y="9895"/>
                    <a:pt x="37784" y="9281"/>
                    <a:pt x="0" y="0"/>
                  </a:cubicBezTo>
                </a:path>
              </a:pathLst>
            </a:custGeom>
            <a:ln w="19050" cap="flat">
              <a:solidFill>
                <a:schemeClr val="accent1"/>
              </a:solidFill>
              <a:prstDash val="solid"/>
              <a:round/>
              <a:extLst>
                <a:ext uri="{C807C97D-BFC1-408E-A445-0C87EB9F89A2}">
                  <ask:lineSketchStyleProps xmlns:ask="http://schemas.microsoft.com/office/drawing/2018/sketchyshapes" sd="2008842088">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a:moveTo>
                            <a:pt x="114300" y="0"/>
                          </a:moveTo>
                          <a:lnTo>
                            <a:pt x="0" y="0"/>
                          </a:lnTo>
                        </a:path>
                      </a:pathLst>
                    </a:custGeom>
                    <ask:type>
                      <ask:lineSketchCurved/>
                    </ask:type>
                  </ask:lineSketchStyleProps>
                </a:ext>
              </a:extLst>
            </a:ln>
          </p:spPr>
          <p:txBody>
            <a:bodyPr rtlCol="0" anchor="ctr"/>
            <a:lstStyle/>
            <a:p>
              <a:endParaRPr lang="en-GB"/>
            </a:p>
          </p:txBody>
        </p:sp>
        <p:sp>
          <p:nvSpPr>
            <p:cNvPr id="11" name="Freeform: Shape 10">
              <a:extLst>
                <a:ext uri="{FF2B5EF4-FFF2-40B4-BE49-F238E27FC236}">
                  <a16:creationId xmlns:a16="http://schemas.microsoft.com/office/drawing/2014/main" id="{EA012753-4787-2D76-CFA2-03D0DE699AFE}"/>
                </a:ext>
              </a:extLst>
            </p:cNvPr>
            <p:cNvSpPr/>
            <p:nvPr/>
          </p:nvSpPr>
          <p:spPr>
            <a:xfrm>
              <a:off x="4022791" y="1772820"/>
              <a:ext cx="77470" cy="77470"/>
            </a:xfrm>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fill="none" extrusionOk="0">
                  <a:moveTo>
                    <a:pt x="77470" y="0"/>
                  </a:moveTo>
                  <a:cubicBezTo>
                    <a:pt x="36880" y="29873"/>
                    <a:pt x="10065" y="59351"/>
                    <a:pt x="0" y="77470"/>
                  </a:cubicBezTo>
                </a:path>
                <a:path w="77470" h="77470" stroke="0" extrusionOk="0">
                  <a:moveTo>
                    <a:pt x="77470" y="0"/>
                  </a:moveTo>
                  <a:cubicBezTo>
                    <a:pt x="42900" y="21960"/>
                    <a:pt x="14988" y="48696"/>
                    <a:pt x="0" y="77470"/>
                  </a:cubicBezTo>
                </a:path>
              </a:pathLst>
            </a:custGeom>
            <a:ln w="19050" cap="flat">
              <a:solidFill>
                <a:schemeClr val="accent1"/>
              </a:solidFill>
              <a:prstDash val="solid"/>
              <a:round/>
              <a:extLst>
                <a:ext uri="{C807C97D-BFC1-408E-A445-0C87EB9F89A2}">
                  <ask:lineSketchStyleProps xmlns:ask="http://schemas.microsoft.com/office/drawing/2018/sketchyshapes" sd="2809439606">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a:moveTo>
                            <a:pt x="77470" y="0"/>
                          </a:moveTo>
                          <a:lnTo>
                            <a:pt x="0" y="77470"/>
                          </a:lnTo>
                        </a:path>
                      </a:pathLst>
                    </a:custGeom>
                    <ask:type>
                      <ask:lineSketchCurved/>
                    </ask:type>
                  </ask:lineSketchStyleProps>
                </a:ext>
              </a:extLst>
            </a:ln>
          </p:spPr>
          <p:txBody>
            <a:bodyPr rtlCol="0" anchor="ctr"/>
            <a:lstStyle/>
            <a:p>
              <a:endParaRPr lang="en-GB"/>
            </a:p>
          </p:txBody>
        </p:sp>
        <p:sp>
          <p:nvSpPr>
            <p:cNvPr id="12" name="Freeform: Shape 11">
              <a:extLst>
                <a:ext uri="{FF2B5EF4-FFF2-40B4-BE49-F238E27FC236}">
                  <a16:creationId xmlns:a16="http://schemas.microsoft.com/office/drawing/2014/main" id="{3CC6ECCC-A6E7-9114-B916-B5119424896E}"/>
                </a:ext>
              </a:extLst>
            </p:cNvPr>
            <p:cNvSpPr/>
            <p:nvPr/>
          </p:nvSpPr>
          <p:spPr>
            <a:xfrm>
              <a:off x="3846261" y="2255420"/>
              <a:ext cx="101600" cy="12700"/>
            </a:xfrm>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extrusionOk="0">
                  <a:moveTo>
                    <a:pt x="101600" y="0"/>
                  </a:moveTo>
                  <a:cubicBezTo>
                    <a:pt x="95849" y="1057"/>
                    <a:pt x="91791" y="576"/>
                    <a:pt x="88900" y="0"/>
                  </a:cubicBezTo>
                  <a:cubicBezTo>
                    <a:pt x="82700" y="5627"/>
                    <a:pt x="78142" y="9090"/>
                    <a:pt x="76200" y="12700"/>
                  </a:cubicBezTo>
                  <a:cubicBezTo>
                    <a:pt x="69037" y="12573"/>
                    <a:pt x="63214" y="13419"/>
                    <a:pt x="50800" y="12700"/>
                  </a:cubicBezTo>
                  <a:cubicBezTo>
                    <a:pt x="44490" y="12638"/>
                    <a:pt x="33879" y="11538"/>
                    <a:pt x="25400" y="12700"/>
                  </a:cubicBezTo>
                  <a:cubicBezTo>
                    <a:pt x="18776" y="6735"/>
                    <a:pt x="17265" y="3088"/>
                    <a:pt x="12700" y="0"/>
                  </a:cubicBezTo>
                  <a:cubicBezTo>
                    <a:pt x="8214" y="355"/>
                    <a:pt x="3512" y="-727"/>
                    <a:pt x="0" y="0"/>
                  </a:cubicBezTo>
                </a:path>
              </a:pathLst>
            </a:custGeom>
            <a:noFill/>
            <a:ln w="19050" cap="flat">
              <a:solidFill>
                <a:schemeClr val="accent1"/>
              </a:solidFill>
              <a:prstDash val="solid"/>
              <a:round/>
              <a:extLst>
                <a:ext uri="{C807C97D-BFC1-408E-A445-0C87EB9F89A2}">
                  <ask:lineSketchStyleProps xmlns:ask="http://schemas.microsoft.com/office/drawing/2018/sketchyshapes" sd="3530407422">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a:moveTo>
                            <a:pt x="101600" y="0"/>
                          </a:moveTo>
                          <a:lnTo>
                            <a:pt x="88900" y="0"/>
                          </a:lnTo>
                          <a:lnTo>
                            <a:pt x="76200" y="12700"/>
                          </a:lnTo>
                          <a:lnTo>
                            <a:pt x="50800" y="12700"/>
                          </a:lnTo>
                          <a:lnTo>
                            <a:pt x="25400" y="12700"/>
                          </a:lnTo>
                          <a:lnTo>
                            <a:pt x="12700" y="0"/>
                          </a:lnTo>
                          <a:lnTo>
                            <a:pt x="0" y="0"/>
                          </a:lnTo>
                        </a:path>
                      </a:pathLst>
                    </a:custGeom>
                    <ask:type>
                      <ask:lineSketchCurved/>
                    </ask:type>
                  </ask:lineSketchStyleProps>
                </a:ext>
              </a:extLst>
            </a:ln>
          </p:spPr>
          <p:txBody>
            <a:bodyPr rtlCol="0" anchor="ctr"/>
            <a:lstStyle/>
            <a:p>
              <a:endParaRPr lang="en-GB"/>
            </a:p>
          </p:txBody>
        </p:sp>
        <p:sp>
          <p:nvSpPr>
            <p:cNvPr id="13" name="Freeform: Shape 12">
              <a:extLst>
                <a:ext uri="{FF2B5EF4-FFF2-40B4-BE49-F238E27FC236}">
                  <a16:creationId xmlns:a16="http://schemas.microsoft.com/office/drawing/2014/main" id="{62E6E21E-93E9-1EF0-D000-48BA28DC162A}"/>
                </a:ext>
              </a:extLst>
            </p:cNvPr>
            <p:cNvSpPr/>
            <p:nvPr/>
          </p:nvSpPr>
          <p:spPr>
            <a:xfrm>
              <a:off x="3820861" y="2179220"/>
              <a:ext cx="152400" cy="12700"/>
            </a:xfrm>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fill="none" extrusionOk="0">
                  <a:moveTo>
                    <a:pt x="0" y="0"/>
                  </a:moveTo>
                  <a:cubicBezTo>
                    <a:pt x="22803" y="-8512"/>
                    <a:pt x="87111" y="1405"/>
                    <a:pt x="152400" y="0"/>
                  </a:cubicBezTo>
                </a:path>
                <a:path w="152400" h="12700" stroke="0" extrusionOk="0">
                  <a:moveTo>
                    <a:pt x="0" y="0"/>
                  </a:moveTo>
                  <a:cubicBezTo>
                    <a:pt x="63728" y="-8104"/>
                    <a:pt x="105981" y="3059"/>
                    <a:pt x="152400" y="0"/>
                  </a:cubicBezTo>
                </a:path>
              </a:pathLst>
            </a:custGeom>
            <a:ln w="19050" cap="flat">
              <a:solidFill>
                <a:schemeClr val="accent1"/>
              </a:solidFill>
              <a:prstDash val="solid"/>
              <a:round/>
              <a:extLst>
                <a:ext uri="{C807C97D-BFC1-408E-A445-0C87EB9F89A2}">
                  <ask:lineSketchStyleProps xmlns:ask="http://schemas.microsoft.com/office/drawing/2018/sketchyshapes" sd="4023007452">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a:moveTo>
                            <a:pt x="0" y="0"/>
                          </a:moveTo>
                          <a:lnTo>
                            <a:pt x="152400" y="0"/>
                          </a:lnTo>
                        </a:path>
                      </a:pathLst>
                    </a:custGeom>
                    <ask:type>
                      <ask:lineSketchCurved/>
                    </ask:type>
                  </ask:lineSketchStyleProps>
                </a:ext>
              </a:extLst>
            </a:ln>
          </p:spPr>
          <p:txBody>
            <a:bodyPr rtlCol="0" anchor="ctr"/>
            <a:lstStyle/>
            <a:p>
              <a:endParaRPr lang="en-GB"/>
            </a:p>
          </p:txBody>
        </p:sp>
        <p:sp>
          <p:nvSpPr>
            <p:cNvPr id="14" name="Freeform: Shape 13">
              <a:extLst>
                <a:ext uri="{FF2B5EF4-FFF2-40B4-BE49-F238E27FC236}">
                  <a16:creationId xmlns:a16="http://schemas.microsoft.com/office/drawing/2014/main" id="{50000A0F-E9F8-12FB-4FA1-F8B3BFEF34CC}"/>
                </a:ext>
              </a:extLst>
            </p:cNvPr>
            <p:cNvSpPr/>
            <p:nvPr/>
          </p:nvSpPr>
          <p:spPr>
            <a:xfrm>
              <a:off x="3833561" y="2217320"/>
              <a:ext cx="127000" cy="12700"/>
            </a:xfrm>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fill="none" extrusionOk="0">
                  <a:moveTo>
                    <a:pt x="0" y="0"/>
                  </a:moveTo>
                  <a:cubicBezTo>
                    <a:pt x="43944" y="-2917"/>
                    <a:pt x="104856" y="7924"/>
                    <a:pt x="127000" y="0"/>
                  </a:cubicBezTo>
                </a:path>
                <a:path w="127000" h="12700" stroke="0" extrusionOk="0">
                  <a:moveTo>
                    <a:pt x="0" y="0"/>
                  </a:moveTo>
                  <a:cubicBezTo>
                    <a:pt x="14811" y="-6141"/>
                    <a:pt x="107637" y="-3025"/>
                    <a:pt x="127000" y="0"/>
                  </a:cubicBezTo>
                </a:path>
              </a:pathLst>
            </a:custGeom>
            <a:ln w="19050" cap="flat">
              <a:solidFill>
                <a:schemeClr val="accent1"/>
              </a:solidFill>
              <a:prstDash val="solid"/>
              <a:round/>
              <a:extLst>
                <a:ext uri="{C807C97D-BFC1-408E-A445-0C87EB9F89A2}">
                  <ask:lineSketchStyleProps xmlns:ask="http://schemas.microsoft.com/office/drawing/2018/sketchyshapes" sd="4144482729">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a:moveTo>
                            <a:pt x="0" y="0"/>
                          </a:moveTo>
                          <a:lnTo>
                            <a:pt x="127000" y="0"/>
                          </a:lnTo>
                        </a:path>
                      </a:pathLst>
                    </a:custGeom>
                    <ask:type>
                      <ask:lineSketchCurved/>
                    </ask:type>
                  </ask:lineSketchStyleProps>
                </a:ext>
              </a:extLst>
            </a:ln>
          </p:spPr>
          <p:txBody>
            <a:bodyPr rtlCol="0" anchor="ctr"/>
            <a:lstStyle/>
            <a:p>
              <a:endParaRPr lang="en-GB"/>
            </a:p>
          </p:txBody>
        </p:sp>
        <p:sp>
          <p:nvSpPr>
            <p:cNvPr id="15" name="Freeform: Shape 14">
              <a:extLst>
                <a:ext uri="{FF2B5EF4-FFF2-40B4-BE49-F238E27FC236}">
                  <a16:creationId xmlns:a16="http://schemas.microsoft.com/office/drawing/2014/main" id="{CBFA0C47-1945-D176-A171-EC471BA64268}"/>
                </a:ext>
              </a:extLst>
            </p:cNvPr>
            <p:cNvSpPr/>
            <p:nvPr/>
          </p:nvSpPr>
          <p:spPr>
            <a:xfrm>
              <a:off x="3770061" y="1849020"/>
              <a:ext cx="254000" cy="304800"/>
            </a:xfrm>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extrusionOk="0">
                  <a:moveTo>
                    <a:pt x="190500" y="304800"/>
                  </a:moveTo>
                  <a:cubicBezTo>
                    <a:pt x="190976" y="300724"/>
                    <a:pt x="192056" y="286169"/>
                    <a:pt x="190500" y="279400"/>
                  </a:cubicBezTo>
                  <a:cubicBezTo>
                    <a:pt x="186608" y="258735"/>
                    <a:pt x="199877" y="234638"/>
                    <a:pt x="214630" y="218440"/>
                  </a:cubicBezTo>
                  <a:cubicBezTo>
                    <a:pt x="238254" y="195029"/>
                    <a:pt x="251034" y="168861"/>
                    <a:pt x="254000" y="127000"/>
                  </a:cubicBezTo>
                  <a:cubicBezTo>
                    <a:pt x="253380" y="58059"/>
                    <a:pt x="197525" y="-10337"/>
                    <a:pt x="127000" y="0"/>
                  </a:cubicBezTo>
                  <a:cubicBezTo>
                    <a:pt x="66750" y="5416"/>
                    <a:pt x="-8143" y="49509"/>
                    <a:pt x="0" y="127000"/>
                  </a:cubicBezTo>
                  <a:cubicBezTo>
                    <a:pt x="-787" y="167548"/>
                    <a:pt x="10283" y="196419"/>
                    <a:pt x="39370" y="218440"/>
                  </a:cubicBezTo>
                  <a:cubicBezTo>
                    <a:pt x="54978" y="237618"/>
                    <a:pt x="64849" y="254023"/>
                    <a:pt x="63500" y="279400"/>
                  </a:cubicBezTo>
                  <a:cubicBezTo>
                    <a:pt x="61390" y="285385"/>
                    <a:pt x="63107" y="299919"/>
                    <a:pt x="63500" y="304800"/>
                  </a:cubicBezTo>
                </a:path>
              </a:pathLst>
            </a:custGeom>
            <a:noFill/>
            <a:ln w="19050" cap="flat">
              <a:solidFill>
                <a:schemeClr val="accent1"/>
              </a:solidFill>
              <a:prstDash val="solid"/>
              <a:round/>
              <a:extLst>
                <a:ext uri="{C807C97D-BFC1-408E-A445-0C87EB9F89A2}">
                  <ask:lineSketchStyleProps xmlns:ask="http://schemas.microsoft.com/office/drawing/2018/sketchyshapes" sd="3934617007">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a:moveTo>
                            <a:pt x="190500" y="304800"/>
                          </a:moveTo>
                          <a:lnTo>
                            <a:pt x="190500" y="279400"/>
                          </a:lnTo>
                          <a:cubicBezTo>
                            <a:pt x="190500" y="256540"/>
                            <a:pt x="198120" y="234950"/>
                            <a:pt x="214630" y="218440"/>
                          </a:cubicBezTo>
                          <a:cubicBezTo>
                            <a:pt x="238760" y="194310"/>
                            <a:pt x="254000" y="163830"/>
                            <a:pt x="254000" y="127000"/>
                          </a:cubicBezTo>
                          <a:cubicBezTo>
                            <a:pt x="254000" y="57150"/>
                            <a:pt x="196850" y="0"/>
                            <a:pt x="127000" y="0"/>
                          </a:cubicBezTo>
                          <a:cubicBezTo>
                            <a:pt x="57150" y="0"/>
                            <a:pt x="0" y="57150"/>
                            <a:pt x="0" y="127000"/>
                          </a:cubicBezTo>
                          <a:cubicBezTo>
                            <a:pt x="0" y="163830"/>
                            <a:pt x="15240" y="194310"/>
                            <a:pt x="39370" y="218440"/>
                          </a:cubicBezTo>
                          <a:cubicBezTo>
                            <a:pt x="55880" y="234950"/>
                            <a:pt x="63500" y="255270"/>
                            <a:pt x="63500" y="279400"/>
                          </a:cubicBezTo>
                          <a:lnTo>
                            <a:pt x="63500" y="304800"/>
                          </a:lnTo>
                        </a:path>
                      </a:pathLst>
                    </a:custGeom>
                    <ask:type>
                      <ask:lineSketchCurved/>
                    </ask:type>
                  </ask:lineSketchStyleProps>
                </a:ext>
              </a:extLst>
            </a:ln>
          </p:spPr>
          <p:txBody>
            <a:bodyPr rtlCol="0" anchor="ctr"/>
            <a:lstStyle/>
            <a:p>
              <a:endParaRPr lang="en-GB"/>
            </a:p>
          </p:txBody>
        </p:sp>
        <p:sp>
          <p:nvSpPr>
            <p:cNvPr id="16" name="Freeform: Shape 15">
              <a:extLst>
                <a:ext uri="{FF2B5EF4-FFF2-40B4-BE49-F238E27FC236}">
                  <a16:creationId xmlns:a16="http://schemas.microsoft.com/office/drawing/2014/main" id="{2F414196-F80D-A31D-DAB2-9DAF3E5A541E}"/>
                </a:ext>
              </a:extLst>
            </p:cNvPr>
            <p:cNvSpPr/>
            <p:nvPr/>
          </p:nvSpPr>
          <p:spPr>
            <a:xfrm>
              <a:off x="3809431" y="1765200"/>
              <a:ext cx="19050" cy="46990"/>
            </a:xfrm>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fill="none" extrusionOk="0">
                  <a:moveTo>
                    <a:pt x="0" y="0"/>
                  </a:moveTo>
                  <a:cubicBezTo>
                    <a:pt x="2249" y="13145"/>
                    <a:pt x="12646" y="36759"/>
                    <a:pt x="19050" y="46990"/>
                  </a:cubicBezTo>
                </a:path>
                <a:path w="19050" h="46990" stroke="0" extrusionOk="0">
                  <a:moveTo>
                    <a:pt x="0" y="0"/>
                  </a:moveTo>
                  <a:cubicBezTo>
                    <a:pt x="7336" y="17839"/>
                    <a:pt x="12746" y="38256"/>
                    <a:pt x="19050" y="46990"/>
                  </a:cubicBezTo>
                </a:path>
              </a:pathLst>
            </a:custGeom>
            <a:ln w="19050" cap="flat">
              <a:solidFill>
                <a:schemeClr val="accent1"/>
              </a:solidFill>
              <a:prstDash val="solid"/>
              <a:round/>
              <a:extLst>
                <a:ext uri="{C807C97D-BFC1-408E-A445-0C87EB9F89A2}">
                  <ask:lineSketchStyleProps xmlns:ask="http://schemas.microsoft.com/office/drawing/2018/sketchyshapes" sd="2732194644">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a:moveTo>
                            <a:pt x="0" y="0"/>
                          </a:moveTo>
                          <a:lnTo>
                            <a:pt x="19050" y="46990"/>
                          </a:lnTo>
                        </a:path>
                      </a:pathLst>
                    </a:custGeom>
                    <ask:type>
                      <ask:lineSketchCurved/>
                    </ask:type>
                  </ask:lineSketchStyleProps>
                </a:ext>
              </a:extLst>
            </a:ln>
          </p:spPr>
          <p:txBody>
            <a:bodyPr rtlCol="0" anchor="ctr"/>
            <a:lstStyle/>
            <a:p>
              <a:endParaRPr lang="en-GB"/>
            </a:p>
          </p:txBody>
        </p:sp>
        <p:sp>
          <p:nvSpPr>
            <p:cNvPr id="17" name="Freeform: Shape 16">
              <a:extLst>
                <a:ext uri="{FF2B5EF4-FFF2-40B4-BE49-F238E27FC236}">
                  <a16:creationId xmlns:a16="http://schemas.microsoft.com/office/drawing/2014/main" id="{CE67AA02-3C52-077B-D2AB-23722D5A0B0E}"/>
                </a:ext>
              </a:extLst>
            </p:cNvPr>
            <p:cNvSpPr/>
            <p:nvPr/>
          </p:nvSpPr>
          <p:spPr>
            <a:xfrm>
              <a:off x="3686241" y="1888390"/>
              <a:ext cx="46990" cy="19050"/>
            </a:xfrm>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fill="none" extrusionOk="0">
                  <a:moveTo>
                    <a:pt x="0" y="0"/>
                  </a:moveTo>
                  <a:cubicBezTo>
                    <a:pt x="23820" y="5915"/>
                    <a:pt x="25099" y="9272"/>
                    <a:pt x="46990" y="19050"/>
                  </a:cubicBezTo>
                </a:path>
                <a:path w="46990" h="19050" stroke="0" extrusionOk="0">
                  <a:moveTo>
                    <a:pt x="0" y="0"/>
                  </a:moveTo>
                  <a:cubicBezTo>
                    <a:pt x="17280" y="3780"/>
                    <a:pt x="38222" y="13727"/>
                    <a:pt x="46990" y="19050"/>
                  </a:cubicBezTo>
                </a:path>
              </a:pathLst>
            </a:custGeom>
            <a:ln w="19050" cap="flat">
              <a:solidFill>
                <a:schemeClr val="accent1"/>
              </a:solidFill>
              <a:prstDash val="solid"/>
              <a:round/>
              <a:extLst>
                <a:ext uri="{C807C97D-BFC1-408E-A445-0C87EB9F89A2}">
                  <ask:lineSketchStyleProps xmlns:ask="http://schemas.microsoft.com/office/drawing/2018/sketchyshapes" sd="1761206864">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a:moveTo>
                            <a:pt x="0" y="0"/>
                          </a:moveTo>
                          <a:lnTo>
                            <a:pt x="46990" y="19050"/>
                          </a:lnTo>
                        </a:path>
                      </a:pathLst>
                    </a:custGeom>
                    <ask:type>
                      <ask:lineSketchCurved/>
                    </ask:type>
                  </ask:lineSketchStyleProps>
                </a:ext>
              </a:extLst>
            </a:ln>
          </p:spPr>
          <p:txBody>
            <a:bodyPr rtlCol="0" anchor="ctr"/>
            <a:lstStyle/>
            <a:p>
              <a:endParaRPr lang="en-GB"/>
            </a:p>
          </p:txBody>
        </p:sp>
        <p:sp>
          <p:nvSpPr>
            <p:cNvPr id="18" name="Freeform: Shape 17">
              <a:extLst>
                <a:ext uri="{FF2B5EF4-FFF2-40B4-BE49-F238E27FC236}">
                  <a16:creationId xmlns:a16="http://schemas.microsoft.com/office/drawing/2014/main" id="{BA703861-52BD-4B8C-CDF5-09B575D52BC9}"/>
                </a:ext>
              </a:extLst>
            </p:cNvPr>
            <p:cNvSpPr/>
            <p:nvPr/>
          </p:nvSpPr>
          <p:spPr>
            <a:xfrm>
              <a:off x="3686241" y="2044600"/>
              <a:ext cx="46990" cy="19050"/>
            </a:xfrm>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fill="none" extrusionOk="0">
                  <a:moveTo>
                    <a:pt x="0" y="19050"/>
                  </a:moveTo>
                  <a:cubicBezTo>
                    <a:pt x="18767" y="13664"/>
                    <a:pt x="30170" y="10593"/>
                    <a:pt x="46990" y="0"/>
                  </a:cubicBezTo>
                </a:path>
                <a:path w="46990" h="19050" stroke="0" extrusionOk="0">
                  <a:moveTo>
                    <a:pt x="0" y="19050"/>
                  </a:moveTo>
                  <a:cubicBezTo>
                    <a:pt x="8610" y="19624"/>
                    <a:pt x="39970" y="1401"/>
                    <a:pt x="46990" y="0"/>
                  </a:cubicBezTo>
                </a:path>
              </a:pathLst>
            </a:custGeom>
            <a:ln w="19050" cap="flat">
              <a:solidFill>
                <a:schemeClr val="accent1"/>
              </a:solidFill>
              <a:prstDash val="solid"/>
              <a:round/>
              <a:extLst>
                <a:ext uri="{C807C97D-BFC1-408E-A445-0C87EB9F89A2}">
                  <ask:lineSketchStyleProps xmlns:ask="http://schemas.microsoft.com/office/drawing/2018/sketchyshapes" sd="3506826528">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a:moveTo>
                            <a:pt x="0" y="19050"/>
                          </a:moveTo>
                          <a:lnTo>
                            <a:pt x="46990" y="0"/>
                          </a:lnTo>
                        </a:path>
                      </a:pathLst>
                    </a:custGeom>
                    <ask:type>
                      <ask:lineSketchCurved/>
                    </ask:type>
                  </ask:lineSketchStyleProps>
                </a:ext>
              </a:extLst>
            </a:ln>
          </p:spPr>
          <p:txBody>
            <a:bodyPr rtlCol="0" anchor="ctr"/>
            <a:lstStyle/>
            <a:p>
              <a:endParaRPr lang="en-GB"/>
            </a:p>
          </p:txBody>
        </p:sp>
        <p:sp>
          <p:nvSpPr>
            <p:cNvPr id="19" name="Freeform: Shape 18">
              <a:extLst>
                <a:ext uri="{FF2B5EF4-FFF2-40B4-BE49-F238E27FC236}">
                  <a16:creationId xmlns:a16="http://schemas.microsoft.com/office/drawing/2014/main" id="{CB51C8D6-465E-191D-2107-816D2E897487}"/>
                </a:ext>
              </a:extLst>
            </p:cNvPr>
            <p:cNvSpPr/>
            <p:nvPr/>
          </p:nvSpPr>
          <p:spPr>
            <a:xfrm>
              <a:off x="4060891" y="2044600"/>
              <a:ext cx="46990" cy="19050"/>
            </a:xfrm>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fill="none" extrusionOk="0">
                  <a:moveTo>
                    <a:pt x="46990" y="19050"/>
                  </a:moveTo>
                  <a:cubicBezTo>
                    <a:pt x="40810" y="13747"/>
                    <a:pt x="17205" y="10778"/>
                    <a:pt x="0" y="0"/>
                  </a:cubicBezTo>
                </a:path>
                <a:path w="46990" h="19050" stroke="0" extrusionOk="0">
                  <a:moveTo>
                    <a:pt x="46990" y="19050"/>
                  </a:moveTo>
                  <a:cubicBezTo>
                    <a:pt x="23712" y="9362"/>
                    <a:pt x="19395" y="10191"/>
                    <a:pt x="0" y="0"/>
                  </a:cubicBezTo>
                </a:path>
              </a:pathLst>
            </a:custGeom>
            <a:ln w="19050" cap="flat">
              <a:solidFill>
                <a:schemeClr val="accent1"/>
              </a:solidFill>
              <a:prstDash val="solid"/>
              <a:round/>
              <a:extLst>
                <a:ext uri="{C807C97D-BFC1-408E-A445-0C87EB9F89A2}">
                  <ask:lineSketchStyleProps xmlns:ask="http://schemas.microsoft.com/office/drawing/2018/sketchyshapes" sd="3527612719">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a:moveTo>
                            <a:pt x="46990" y="19050"/>
                          </a:moveTo>
                          <a:lnTo>
                            <a:pt x="0" y="0"/>
                          </a:lnTo>
                        </a:path>
                      </a:pathLst>
                    </a:custGeom>
                    <ask:type>
                      <ask:lineSketchCurved/>
                    </ask:type>
                  </ask:lineSketchStyleProps>
                </a:ext>
              </a:extLst>
            </a:ln>
          </p:spPr>
          <p:txBody>
            <a:bodyPr rtlCol="0" anchor="ctr"/>
            <a:lstStyle/>
            <a:p>
              <a:endParaRPr lang="en-GB"/>
            </a:p>
          </p:txBody>
        </p:sp>
        <p:sp>
          <p:nvSpPr>
            <p:cNvPr id="20" name="Freeform: Shape 19">
              <a:extLst>
                <a:ext uri="{FF2B5EF4-FFF2-40B4-BE49-F238E27FC236}">
                  <a16:creationId xmlns:a16="http://schemas.microsoft.com/office/drawing/2014/main" id="{7D15CB5A-6B86-872F-4A34-610024D75C3F}"/>
                </a:ext>
              </a:extLst>
            </p:cNvPr>
            <p:cNvSpPr/>
            <p:nvPr/>
          </p:nvSpPr>
          <p:spPr>
            <a:xfrm>
              <a:off x="4060891" y="1888390"/>
              <a:ext cx="46990" cy="19050"/>
            </a:xfrm>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fill="none" extrusionOk="0">
                  <a:moveTo>
                    <a:pt x="46990" y="0"/>
                  </a:moveTo>
                  <a:cubicBezTo>
                    <a:pt x="39180" y="4536"/>
                    <a:pt x="14688" y="9562"/>
                    <a:pt x="0" y="19050"/>
                  </a:cubicBezTo>
                </a:path>
                <a:path w="46990" h="19050" stroke="0" extrusionOk="0">
                  <a:moveTo>
                    <a:pt x="46990" y="0"/>
                  </a:moveTo>
                  <a:cubicBezTo>
                    <a:pt x="35295" y="4309"/>
                    <a:pt x="13892" y="10366"/>
                    <a:pt x="0" y="19050"/>
                  </a:cubicBezTo>
                </a:path>
              </a:pathLst>
            </a:custGeom>
            <a:ln w="19050" cap="flat">
              <a:solidFill>
                <a:schemeClr val="accent1"/>
              </a:solidFill>
              <a:prstDash val="solid"/>
              <a:round/>
              <a:extLst>
                <a:ext uri="{C807C97D-BFC1-408E-A445-0C87EB9F89A2}">
                  <ask:lineSketchStyleProps xmlns:ask="http://schemas.microsoft.com/office/drawing/2018/sketchyshapes" sd="2902367373">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a:moveTo>
                            <a:pt x="46990" y="0"/>
                          </a:moveTo>
                          <a:lnTo>
                            <a:pt x="0" y="19050"/>
                          </a:lnTo>
                        </a:path>
                      </a:pathLst>
                    </a:custGeom>
                    <ask:type>
                      <ask:lineSketchCurved/>
                    </ask:type>
                  </ask:lineSketchStyleProps>
                </a:ext>
              </a:extLst>
            </a:ln>
          </p:spPr>
          <p:txBody>
            <a:bodyPr rtlCol="0" anchor="ctr"/>
            <a:lstStyle/>
            <a:p>
              <a:endParaRPr lang="en-GB"/>
            </a:p>
          </p:txBody>
        </p:sp>
        <p:sp>
          <p:nvSpPr>
            <p:cNvPr id="21" name="Freeform: Shape 20">
              <a:extLst>
                <a:ext uri="{FF2B5EF4-FFF2-40B4-BE49-F238E27FC236}">
                  <a16:creationId xmlns:a16="http://schemas.microsoft.com/office/drawing/2014/main" id="{0572EF63-FFB1-3A92-E3C4-929A0D6721AD}"/>
                </a:ext>
              </a:extLst>
            </p:cNvPr>
            <p:cNvSpPr/>
            <p:nvPr/>
          </p:nvSpPr>
          <p:spPr>
            <a:xfrm>
              <a:off x="3965641" y="1765200"/>
              <a:ext cx="19050" cy="46990"/>
            </a:xfrm>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fill="none" extrusionOk="0">
                  <a:moveTo>
                    <a:pt x="19050" y="0"/>
                  </a:moveTo>
                  <a:cubicBezTo>
                    <a:pt x="12855" y="22328"/>
                    <a:pt x="11352" y="27859"/>
                    <a:pt x="0" y="46990"/>
                  </a:cubicBezTo>
                </a:path>
                <a:path w="19050" h="46990" stroke="0" extrusionOk="0">
                  <a:moveTo>
                    <a:pt x="19050" y="0"/>
                  </a:moveTo>
                  <a:cubicBezTo>
                    <a:pt x="18817" y="11526"/>
                    <a:pt x="6219" y="32395"/>
                    <a:pt x="0" y="46990"/>
                  </a:cubicBezTo>
                </a:path>
              </a:pathLst>
            </a:custGeom>
            <a:ln w="19050" cap="flat">
              <a:solidFill>
                <a:schemeClr val="accent1"/>
              </a:solidFill>
              <a:prstDash val="solid"/>
              <a:round/>
              <a:extLst>
                <a:ext uri="{C807C97D-BFC1-408E-A445-0C87EB9F89A2}">
                  <ask:lineSketchStyleProps xmlns:ask="http://schemas.microsoft.com/office/drawing/2018/sketchyshapes" sd="1220809405">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a:moveTo>
                            <a:pt x="19050" y="0"/>
                          </a:moveTo>
                          <a:lnTo>
                            <a:pt x="0" y="46990"/>
                          </a:lnTo>
                        </a:path>
                      </a:pathLst>
                    </a:custGeom>
                    <ask:type>
                      <ask:lineSketchCurved/>
                    </ask:type>
                  </ask:lineSketchStyleProps>
                </a:ext>
              </a:extLst>
            </a:ln>
          </p:spPr>
          <p:txBody>
            <a:bodyPr rtlCol="0" anchor="ctr"/>
            <a:lstStyle/>
            <a:p>
              <a:endParaRPr lang="en-GB"/>
            </a:p>
          </p:txBody>
        </p:sp>
        <p:sp>
          <p:nvSpPr>
            <p:cNvPr id="22" name="Freeform: Shape 21">
              <a:extLst>
                <a:ext uri="{FF2B5EF4-FFF2-40B4-BE49-F238E27FC236}">
                  <a16:creationId xmlns:a16="http://schemas.microsoft.com/office/drawing/2014/main" id="{0F8CD185-2E45-0598-3B23-B448E9A4DDA3}"/>
                </a:ext>
              </a:extLst>
            </p:cNvPr>
            <p:cNvSpPr/>
            <p:nvPr/>
          </p:nvSpPr>
          <p:spPr>
            <a:xfrm>
              <a:off x="3858961" y="2014120"/>
              <a:ext cx="76200" cy="25400"/>
            </a:xfrm>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extrusionOk="0">
                  <a:moveTo>
                    <a:pt x="0" y="0"/>
                  </a:moveTo>
                  <a:cubicBezTo>
                    <a:pt x="16942" y="12686"/>
                    <a:pt x="23443" y="18322"/>
                    <a:pt x="38100" y="25400"/>
                  </a:cubicBezTo>
                  <a:cubicBezTo>
                    <a:pt x="45531" y="17925"/>
                    <a:pt x="69282" y="2211"/>
                    <a:pt x="76200" y="0"/>
                  </a:cubicBezTo>
                </a:path>
              </a:pathLst>
            </a:custGeom>
            <a:noFill/>
            <a:ln w="19050" cap="flat">
              <a:solidFill>
                <a:schemeClr val="accent1"/>
              </a:solidFill>
              <a:prstDash val="solid"/>
              <a:miter/>
              <a:extLst>
                <a:ext uri="{C807C97D-BFC1-408E-A445-0C87EB9F89A2}">
                  <ask:lineSketchStyleProps xmlns:ask="http://schemas.microsoft.com/office/drawing/2018/sketchyshapes" sd="1678263146">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a:moveTo>
                            <a:pt x="0" y="0"/>
                          </a:moveTo>
                          <a:lnTo>
                            <a:pt x="38100" y="25400"/>
                          </a:lnTo>
                          <a:lnTo>
                            <a:pt x="76200" y="0"/>
                          </a:lnTo>
                        </a:path>
                      </a:pathLst>
                    </a:custGeom>
                    <ask:type>
                      <ask:lineSketchCurved/>
                    </ask:type>
                  </ask:lineSketchStyleProps>
                </a:ext>
              </a:extLst>
            </a:ln>
          </p:spPr>
          <p:txBody>
            <a:bodyPr rtlCol="0" anchor="ctr"/>
            <a:lstStyle/>
            <a:p>
              <a:endParaRPr lang="en-GB"/>
            </a:p>
          </p:txBody>
        </p:sp>
        <p:sp>
          <p:nvSpPr>
            <p:cNvPr id="23" name="Freeform: Shape 22">
              <a:extLst>
                <a:ext uri="{FF2B5EF4-FFF2-40B4-BE49-F238E27FC236}">
                  <a16:creationId xmlns:a16="http://schemas.microsoft.com/office/drawing/2014/main" id="{78BFA7F3-4CE6-46EE-C866-AD7DF5DD5D27}"/>
                </a:ext>
              </a:extLst>
            </p:cNvPr>
            <p:cNvSpPr/>
            <p:nvPr/>
          </p:nvSpPr>
          <p:spPr>
            <a:xfrm>
              <a:off x="3897061" y="20395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5729" y="54326"/>
                    <a:pt x="-4195" y="96000"/>
                    <a:pt x="0" y="114300"/>
                  </a:cubicBezTo>
                </a:path>
                <a:path w="12700" h="114300" stroke="0" extrusionOk="0">
                  <a:moveTo>
                    <a:pt x="0" y="0"/>
                  </a:moveTo>
                  <a:cubicBezTo>
                    <a:pt x="-7951" y="47955"/>
                    <a:pt x="-7653" y="101961"/>
                    <a:pt x="0" y="114300"/>
                  </a:cubicBezTo>
                </a:path>
              </a:pathLst>
            </a:custGeom>
            <a:ln w="19050" cap="flat">
              <a:solidFill>
                <a:schemeClr val="accent1"/>
              </a:solidFill>
              <a:prstDash val="solid"/>
              <a:miter/>
              <a:extLst>
                <a:ext uri="{C807C97D-BFC1-408E-A445-0C87EB9F89A2}">
                  <ask:lineSketchStyleProps xmlns:ask="http://schemas.microsoft.com/office/drawing/2018/sketchyshapes" sd="2227283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grpSp>
      <p:sp>
        <p:nvSpPr>
          <p:cNvPr id="25" name="Slide Number Placeholder 7">
            <a:extLst>
              <a:ext uri="{FF2B5EF4-FFF2-40B4-BE49-F238E27FC236}">
                <a16:creationId xmlns:a16="http://schemas.microsoft.com/office/drawing/2014/main" id="{B489E81D-7175-97CA-DEF4-98715D76B1EB}"/>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solidFill>
                  <a:schemeClr val="bg1"/>
                </a:solidFill>
              </a:rPr>
              <a:t>25</a:t>
            </a:fld>
            <a:endParaRPr lang="en-GB">
              <a:solidFill>
                <a:schemeClr val="bg1"/>
              </a:solidFill>
            </a:endParaRPr>
          </a:p>
        </p:txBody>
      </p:sp>
    </p:spTree>
    <p:extLst>
      <p:ext uri="{BB962C8B-B14F-4D97-AF65-F5344CB8AC3E}">
        <p14:creationId xmlns:p14="http://schemas.microsoft.com/office/powerpoint/2010/main" val="374866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 fill="hold"/>
                                        <p:tgtEl>
                                          <p:spTgt spid="4"/>
                                        </p:tgtEl>
                                        <p:attrNameLst>
                                          <p:attrName>ppt_w</p:attrName>
                                        </p:attrNameLst>
                                      </p:cBhvr>
                                      <p:tavLst>
                                        <p:tav tm="0">
                                          <p:val>
                                            <p:fltVal val="0"/>
                                          </p:val>
                                        </p:tav>
                                        <p:tav tm="100000">
                                          <p:val>
                                            <p:strVal val="#ppt_w"/>
                                          </p:val>
                                        </p:tav>
                                      </p:tavLst>
                                    </p:anim>
                                    <p:anim calcmode="lin" valueType="num">
                                      <p:cBhvr>
                                        <p:cTn id="8" dur="30" fill="hold"/>
                                        <p:tgtEl>
                                          <p:spTgt spid="4"/>
                                        </p:tgtEl>
                                        <p:attrNameLst>
                                          <p:attrName>ppt_h</p:attrName>
                                        </p:attrNameLst>
                                      </p:cBhvr>
                                      <p:tavLst>
                                        <p:tav tm="0">
                                          <p:val>
                                            <p:fltVal val="0"/>
                                          </p:val>
                                        </p:tav>
                                        <p:tav tm="100000">
                                          <p:val>
                                            <p:strVal val="#ppt_h"/>
                                          </p:val>
                                        </p:tav>
                                      </p:tavLst>
                                    </p:anim>
                                    <p:animEffect transition="in" filter="fade">
                                      <p:cBhvr>
                                        <p:cTn id="9" dur="30"/>
                                        <p:tgtEl>
                                          <p:spTgt spid="4"/>
                                        </p:tgtEl>
                                      </p:cBhvr>
                                    </p:animEffect>
                                  </p:childTnLst>
                                </p:cTn>
                              </p:par>
                              <p:par>
                                <p:cTn id="10" presetID="6" presetClass="emph" presetSubtype="0" decel="100000" fill="hold" nodeType="withEffect">
                                  <p:stCondLst>
                                    <p:cond delay="0"/>
                                  </p:stCondLst>
                                  <p:childTnLst>
                                    <p:animScale>
                                      <p:cBhvr>
                                        <p:cTn id="11" dur="500" fill="hold"/>
                                        <p:tgtEl>
                                          <p:spTgt spid="4"/>
                                        </p:tgtEl>
                                      </p:cBhvr>
                                      <p:by x="9999000" y="9999000"/>
                                    </p:animScale>
                                  </p:childTnLst>
                                </p:cTn>
                              </p:par>
                              <p:par>
                                <p:cTn id="12" presetID="6" presetClass="emph" presetSubtype="0" fill="hold" nodeType="withEffect">
                                  <p:stCondLst>
                                    <p:cond delay="0"/>
                                  </p:stCondLst>
                                  <p:childTnLst>
                                    <p:animScale>
                                      <p:cBhvr>
                                        <p:cTn id="13" dur="10" fill="hold"/>
                                        <p:tgtEl>
                                          <p:spTgt spid="4"/>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50"/>
                                        <p:tgtEl>
                                          <p:spTgt spid="3"/>
                                        </p:tgtEl>
                                      </p:cBhvr>
                                    </p:animEffect>
                                  </p:childTnLst>
                                </p:cTn>
                              </p:par>
                              <p:par>
                                <p:cTn id="17" presetID="42" presetClass="path" presetSubtype="0" decel="100000" fill="hold" grpId="1" nodeType="withEffect">
                                  <p:stCondLst>
                                    <p:cond delay="0"/>
                                  </p:stCondLst>
                                  <p:childTnLst>
                                    <p:animMotion origin="layout" path="M -3.75E-6 -0.03472 L -3.75E-6 1.85185E-6 " pathEditMode="relative" rAng="0" ptsTypes="AA">
                                      <p:cBhvr>
                                        <p:cTn id="18" dur="500" fill="hold"/>
                                        <p:tgtEl>
                                          <p:spTgt spid="3"/>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ADAB-5B22-5DED-1B98-5C74390D3936}"/>
              </a:ext>
            </a:extLst>
          </p:cNvPr>
          <p:cNvSpPr>
            <a:spLocks noGrp="1"/>
          </p:cNvSpPr>
          <p:nvPr>
            <p:ph type="title"/>
          </p:nvPr>
        </p:nvSpPr>
        <p:spPr>
          <a:xfrm>
            <a:off x="431800" y="2505671"/>
            <a:ext cx="7491413" cy="1846659"/>
          </a:xfrm>
        </p:spPr>
        <p:txBody>
          <a:bodyPr/>
          <a:lstStyle/>
          <a:p>
            <a:r>
              <a:rPr lang="en-GB" dirty="0"/>
              <a:t>Horses: Communication</a:t>
            </a:r>
          </a:p>
        </p:txBody>
      </p:sp>
    </p:spTree>
    <p:extLst>
      <p:ext uri="{BB962C8B-B14F-4D97-AF65-F5344CB8AC3E}">
        <p14:creationId xmlns:p14="http://schemas.microsoft.com/office/powerpoint/2010/main" val="167718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E554E4-E0F6-E6BA-7F95-E3F09DB437F1}"/>
              </a:ext>
            </a:extLst>
          </p:cNvPr>
          <p:cNvSpPr/>
          <p:nvPr/>
        </p:nvSpPr>
        <p:spPr>
          <a:xfrm>
            <a:off x="522605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pic>
        <p:nvPicPr>
          <p:cNvPr id="5" name="Picture 4" descr="A black and red logo&#10;&#10;Description automatically generated">
            <a:extLst>
              <a:ext uri="{FF2B5EF4-FFF2-40B4-BE49-F238E27FC236}">
                <a16:creationId xmlns:a16="http://schemas.microsoft.com/office/drawing/2014/main" id="{80E60218-9E8A-2FEA-99A3-21AF2C292AD0}"/>
              </a:ext>
            </a:extLst>
          </p:cNvPr>
          <p:cNvPicPr>
            <a:picLocks noChangeAspect="1"/>
          </p:cNvPicPr>
          <p:nvPr>
            <p:custDataLst>
              <p:tags r:id="rId1"/>
            </p:custDataLst>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
        <p:nvSpPr>
          <p:cNvPr id="3" name="TextBox 2">
            <a:extLst>
              <a:ext uri="{FF2B5EF4-FFF2-40B4-BE49-F238E27FC236}">
                <a16:creationId xmlns:a16="http://schemas.microsoft.com/office/drawing/2014/main" id="{FC5F054A-11E4-2410-A901-8DEC9D9B8FD8}"/>
              </a:ext>
            </a:extLst>
          </p:cNvPr>
          <p:cNvSpPr txBox="1"/>
          <p:nvPr/>
        </p:nvSpPr>
        <p:spPr>
          <a:xfrm>
            <a:off x="431799" y="2351782"/>
            <a:ext cx="4362452" cy="2154436"/>
          </a:xfrm>
          <a:prstGeom prst="rect">
            <a:avLst/>
          </a:prstGeom>
          <a:noFill/>
        </p:spPr>
        <p:txBody>
          <a:bodyPr wrap="square" lIns="0" tIns="0" rIns="0" bIns="0" rtlCol="0" anchor="t">
            <a:spAutoFit/>
          </a:bodyPr>
          <a:lstStyle/>
          <a:p>
            <a:r>
              <a:rPr lang="en-US" sz="2000" dirty="0"/>
              <a:t>While the horses we encounter don’t have a voice like Black Beauty does, they can still communicate lots of things to us about how they are feeling. Here is a list of ways horses use body language to let people know what’s going on in their head: </a:t>
            </a:r>
            <a:endParaRPr lang="en-GB" sz="2400" dirty="0" err="1"/>
          </a:p>
        </p:txBody>
      </p:sp>
      <p:sp>
        <p:nvSpPr>
          <p:cNvPr id="6" name="TextBox 5">
            <a:extLst>
              <a:ext uri="{FF2B5EF4-FFF2-40B4-BE49-F238E27FC236}">
                <a16:creationId xmlns:a16="http://schemas.microsoft.com/office/drawing/2014/main" id="{48DE58F6-61AD-CC4F-67D5-87B175D40E37}"/>
              </a:ext>
            </a:extLst>
          </p:cNvPr>
          <p:cNvSpPr txBox="1"/>
          <p:nvPr/>
        </p:nvSpPr>
        <p:spPr>
          <a:xfrm>
            <a:off x="5659436" y="1599033"/>
            <a:ext cx="4431600" cy="1461939"/>
          </a:xfrm>
          <a:prstGeom prst="rect">
            <a:avLst/>
          </a:prstGeom>
          <a:noFill/>
        </p:spPr>
        <p:txBody>
          <a:bodyPr wrap="square" lIns="0" tIns="0" rIns="0" bIns="0" rtlCol="0" anchor="t">
            <a:spAutoFit/>
          </a:bodyPr>
          <a:lstStyle/>
          <a:p>
            <a:pPr>
              <a:spcAft>
                <a:spcPts val="600"/>
              </a:spcAft>
            </a:pPr>
            <a:r>
              <a:rPr lang="en-US" b="1" dirty="0"/>
              <a:t>Ears pointed forwards:</a:t>
            </a:r>
          </a:p>
          <a:p>
            <a:pPr>
              <a:spcAft>
                <a:spcPts val="600"/>
              </a:spcAft>
            </a:pPr>
            <a:r>
              <a:rPr lang="en-US" dirty="0"/>
              <a:t>This horse is </a:t>
            </a:r>
            <a:r>
              <a:rPr lang="en-US" b="1" dirty="0"/>
              <a:t>alert</a:t>
            </a:r>
            <a:r>
              <a:rPr lang="en-US" dirty="0"/>
              <a:t> – their ears are pointed in the direction of their attention. Horses are very curious, and are always looking out for danger! What might they see?</a:t>
            </a:r>
            <a:endParaRPr lang="en-GB" sz="2000" dirty="0" err="1"/>
          </a:p>
        </p:txBody>
      </p:sp>
      <p:sp>
        <p:nvSpPr>
          <p:cNvPr id="11" name="TextBox 10">
            <a:extLst>
              <a:ext uri="{FF2B5EF4-FFF2-40B4-BE49-F238E27FC236}">
                <a16:creationId xmlns:a16="http://schemas.microsoft.com/office/drawing/2014/main" id="{17CDC4C5-6478-489A-3163-D2901856B478}"/>
              </a:ext>
            </a:extLst>
          </p:cNvPr>
          <p:cNvSpPr txBox="1"/>
          <p:nvPr/>
        </p:nvSpPr>
        <p:spPr>
          <a:xfrm>
            <a:off x="7328647" y="3992418"/>
            <a:ext cx="4429965" cy="1461939"/>
          </a:xfrm>
          <a:prstGeom prst="rect">
            <a:avLst/>
          </a:prstGeom>
          <a:noFill/>
        </p:spPr>
        <p:txBody>
          <a:bodyPr wrap="square" lIns="0" tIns="0" rIns="0" bIns="0" rtlCol="0" anchor="t">
            <a:spAutoFit/>
          </a:bodyPr>
          <a:lstStyle/>
          <a:p>
            <a:pPr>
              <a:spcAft>
                <a:spcPts val="600"/>
              </a:spcAft>
            </a:pPr>
            <a:r>
              <a:rPr lang="en-US" b="1" dirty="0"/>
              <a:t>Ears flattened backwards: </a:t>
            </a:r>
          </a:p>
          <a:p>
            <a:pPr>
              <a:spcAft>
                <a:spcPts val="600"/>
              </a:spcAft>
            </a:pPr>
            <a:r>
              <a:rPr lang="en-US" dirty="0"/>
              <a:t>This is a sign the horse is </a:t>
            </a:r>
            <a:r>
              <a:rPr lang="en-US" b="1" dirty="0"/>
              <a:t>unhappy</a:t>
            </a:r>
            <a:r>
              <a:rPr lang="en-US" dirty="0"/>
              <a:t> – </a:t>
            </a:r>
            <a:br>
              <a:rPr lang="en-US" dirty="0"/>
            </a:br>
            <a:r>
              <a:rPr lang="en-US" dirty="0"/>
              <a:t>they are asking their handler to change something about their situation. How </a:t>
            </a:r>
            <a:br>
              <a:rPr lang="en-US" dirty="0"/>
            </a:br>
            <a:r>
              <a:rPr lang="en-US" dirty="0"/>
              <a:t>could we help make them happier?</a:t>
            </a:r>
            <a:endParaRPr lang="en-GB" sz="2000" dirty="0" err="1"/>
          </a:p>
        </p:txBody>
      </p:sp>
      <p:sp>
        <p:nvSpPr>
          <p:cNvPr id="16" name="Slide Number Placeholder 7">
            <a:extLst>
              <a:ext uri="{FF2B5EF4-FFF2-40B4-BE49-F238E27FC236}">
                <a16:creationId xmlns:a16="http://schemas.microsoft.com/office/drawing/2014/main" id="{58600A01-D6F2-1ECF-69F2-05A1151741AD}"/>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27</a:t>
            </a:fld>
            <a:endParaRPr lang="en-GB"/>
          </a:p>
        </p:txBody>
      </p:sp>
      <p:pic>
        <p:nvPicPr>
          <p:cNvPr id="1026" name="Picture 2" descr="Read your horse's ears | Horse and Rider">
            <a:extLst>
              <a:ext uri="{FF2B5EF4-FFF2-40B4-BE49-F238E27FC236}">
                <a16:creationId xmlns:a16="http://schemas.microsoft.com/office/drawing/2014/main" id="{D2BA82B6-B5B6-7814-401A-440E3AD5684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9175" r="14159"/>
          <a:stretch/>
        </p:blipFill>
        <p:spPr bwMode="auto">
          <a:xfrm>
            <a:off x="5659437" y="4003387"/>
            <a:ext cx="1440000" cy="1440000"/>
          </a:xfrm>
          <a:prstGeom prst="ellipse">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53546297-EA7C-EAE7-84EA-71F176A5026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l="23750" r="23750"/>
          <a:stretch/>
        </p:blipFill>
        <p:spPr bwMode="auto">
          <a:xfrm>
            <a:off x="10318613" y="1610002"/>
            <a:ext cx="1440000" cy="14400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71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3"/>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2" decel="10000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1+#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childTnLst>
                                </p:cTn>
                              </p:par>
                              <p:par>
                                <p:cTn id="23" presetID="42" presetClass="path" presetSubtype="0" decel="100000" fill="hold" grpId="1" nodeType="withEffect">
                                  <p:stCondLst>
                                    <p:cond delay="0"/>
                                  </p:stCondLst>
                                  <p:childTnLst>
                                    <p:animMotion origin="layout" path="M 0.01667 -0.00046 L -3.54167E-6 -3.33333E-6 " pathEditMode="relative" rAng="0" ptsTypes="AA">
                                      <p:cBhvr>
                                        <p:cTn id="24" dur="500" fill="hold"/>
                                        <p:tgtEl>
                                          <p:spTgt spid="6"/>
                                        </p:tgtEl>
                                        <p:attrNameLst>
                                          <p:attrName>ppt_x</p:attrName>
                                          <p:attrName>ppt_y</p:attrName>
                                        </p:attrNameLst>
                                      </p:cBhvr>
                                      <p:rCtr x="-833" y="23"/>
                                    </p:animMotion>
                                  </p:childTnLst>
                                </p:cTn>
                              </p:par>
                              <p:par>
                                <p:cTn id="25" presetID="53"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30" fill="hold"/>
                                        <p:tgtEl>
                                          <p:spTgt spid="2"/>
                                        </p:tgtEl>
                                        <p:attrNameLst>
                                          <p:attrName>ppt_w</p:attrName>
                                        </p:attrNameLst>
                                      </p:cBhvr>
                                      <p:tavLst>
                                        <p:tav tm="0">
                                          <p:val>
                                            <p:fltVal val="0"/>
                                          </p:val>
                                        </p:tav>
                                        <p:tav tm="100000">
                                          <p:val>
                                            <p:strVal val="#ppt_w"/>
                                          </p:val>
                                        </p:tav>
                                      </p:tavLst>
                                    </p:anim>
                                    <p:anim calcmode="lin" valueType="num">
                                      <p:cBhvr>
                                        <p:cTn id="28" dur="30" fill="hold"/>
                                        <p:tgtEl>
                                          <p:spTgt spid="2"/>
                                        </p:tgtEl>
                                        <p:attrNameLst>
                                          <p:attrName>ppt_h</p:attrName>
                                        </p:attrNameLst>
                                      </p:cBhvr>
                                      <p:tavLst>
                                        <p:tav tm="0">
                                          <p:val>
                                            <p:fltVal val="0"/>
                                          </p:val>
                                        </p:tav>
                                        <p:tav tm="100000">
                                          <p:val>
                                            <p:strVal val="#ppt_h"/>
                                          </p:val>
                                        </p:tav>
                                      </p:tavLst>
                                    </p:anim>
                                    <p:animEffect transition="in" filter="fade">
                                      <p:cBhvr>
                                        <p:cTn id="29" dur="30"/>
                                        <p:tgtEl>
                                          <p:spTgt spid="2"/>
                                        </p:tgtEl>
                                      </p:cBhvr>
                                    </p:animEffect>
                                  </p:childTnLst>
                                </p:cTn>
                              </p:par>
                              <p:par>
                                <p:cTn id="30" presetID="6" presetClass="emph" presetSubtype="0" decel="100000" fill="hold" nodeType="withEffect">
                                  <p:stCondLst>
                                    <p:cond delay="0"/>
                                  </p:stCondLst>
                                  <p:childTnLst>
                                    <p:animScale>
                                      <p:cBhvr>
                                        <p:cTn id="31" dur="500" fill="hold"/>
                                        <p:tgtEl>
                                          <p:spTgt spid="2"/>
                                        </p:tgtEl>
                                      </p:cBhvr>
                                      <p:by x="9999000" y="9999000"/>
                                    </p:animScale>
                                  </p:childTnLst>
                                </p:cTn>
                              </p:par>
                              <p:par>
                                <p:cTn id="32" presetID="6" presetClass="emph" presetSubtype="0" fill="hold" nodeType="withEffect">
                                  <p:stCondLst>
                                    <p:cond delay="0"/>
                                  </p:stCondLst>
                                  <p:childTnLst>
                                    <p:animScale>
                                      <p:cBhvr>
                                        <p:cTn id="33" dur="10" fill="hold"/>
                                        <p:tgtEl>
                                          <p:spTgt spid="2"/>
                                        </p:tgtEl>
                                      </p:cBhvr>
                                      <p:by x="1000" y="1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50"/>
                                        <p:tgtEl>
                                          <p:spTgt spid="11"/>
                                        </p:tgtEl>
                                      </p:cBhvr>
                                    </p:animEffect>
                                  </p:childTnLst>
                                </p:cTn>
                              </p:par>
                              <p:par>
                                <p:cTn id="39" presetID="42" presetClass="path" presetSubtype="0" decel="100000" fill="hold" grpId="1" nodeType="withEffect">
                                  <p:stCondLst>
                                    <p:cond delay="0"/>
                                  </p:stCondLst>
                                  <p:childTnLst>
                                    <p:animMotion origin="layout" path="M -2.29167E-6 0.03889 L -2.29167E-6 2.59259E-6 " pathEditMode="relative" rAng="0" ptsTypes="AA">
                                      <p:cBhvr>
                                        <p:cTn id="40" dur="500" fill="hold"/>
                                        <p:tgtEl>
                                          <p:spTgt spid="11"/>
                                        </p:tgtEl>
                                        <p:attrNameLst>
                                          <p:attrName>ppt_x</p:attrName>
                                          <p:attrName>ppt_y</p:attrName>
                                        </p:attrNameLst>
                                      </p:cBhvr>
                                      <p:rCtr x="0" y="-1944"/>
                                    </p:animMotion>
                                  </p:childTnLst>
                                </p:cTn>
                              </p:par>
                              <p:par>
                                <p:cTn id="41" presetID="53" presetClass="entr" presetSubtype="16"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p:cTn id="43" dur="30" fill="hold"/>
                                        <p:tgtEl>
                                          <p:spTgt spid="1026"/>
                                        </p:tgtEl>
                                        <p:attrNameLst>
                                          <p:attrName>ppt_w</p:attrName>
                                        </p:attrNameLst>
                                      </p:cBhvr>
                                      <p:tavLst>
                                        <p:tav tm="0">
                                          <p:val>
                                            <p:fltVal val="0"/>
                                          </p:val>
                                        </p:tav>
                                        <p:tav tm="100000">
                                          <p:val>
                                            <p:strVal val="#ppt_w"/>
                                          </p:val>
                                        </p:tav>
                                      </p:tavLst>
                                    </p:anim>
                                    <p:anim calcmode="lin" valueType="num">
                                      <p:cBhvr>
                                        <p:cTn id="44" dur="30" fill="hold"/>
                                        <p:tgtEl>
                                          <p:spTgt spid="1026"/>
                                        </p:tgtEl>
                                        <p:attrNameLst>
                                          <p:attrName>ppt_h</p:attrName>
                                        </p:attrNameLst>
                                      </p:cBhvr>
                                      <p:tavLst>
                                        <p:tav tm="0">
                                          <p:val>
                                            <p:fltVal val="0"/>
                                          </p:val>
                                        </p:tav>
                                        <p:tav tm="100000">
                                          <p:val>
                                            <p:strVal val="#ppt_h"/>
                                          </p:val>
                                        </p:tav>
                                      </p:tavLst>
                                    </p:anim>
                                    <p:animEffect transition="in" filter="fade">
                                      <p:cBhvr>
                                        <p:cTn id="45" dur="30"/>
                                        <p:tgtEl>
                                          <p:spTgt spid="1026"/>
                                        </p:tgtEl>
                                      </p:cBhvr>
                                    </p:animEffect>
                                  </p:childTnLst>
                                </p:cTn>
                              </p:par>
                              <p:par>
                                <p:cTn id="46" presetID="6" presetClass="emph" presetSubtype="0" decel="100000" fill="hold" nodeType="withEffect">
                                  <p:stCondLst>
                                    <p:cond delay="0"/>
                                  </p:stCondLst>
                                  <p:childTnLst>
                                    <p:animScale>
                                      <p:cBhvr>
                                        <p:cTn id="47" dur="500" fill="hold"/>
                                        <p:tgtEl>
                                          <p:spTgt spid="1026"/>
                                        </p:tgtEl>
                                      </p:cBhvr>
                                      <p:by x="9999000" y="9999000"/>
                                    </p:animScale>
                                  </p:childTnLst>
                                </p:cTn>
                              </p:par>
                              <p:par>
                                <p:cTn id="48" presetID="6" presetClass="emph" presetSubtype="0" fill="hold" nodeType="withEffect">
                                  <p:stCondLst>
                                    <p:cond delay="0"/>
                                  </p:stCondLst>
                                  <p:childTnLst>
                                    <p:animScale>
                                      <p:cBhvr>
                                        <p:cTn id="49" dur="10" fill="hold"/>
                                        <p:tgtEl>
                                          <p:spTgt spid="1026"/>
                                        </p:tgtEl>
                                      </p:cBhvr>
                                      <p:by x="1000" y="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 grpId="1"/>
      <p:bldP spid="6" grpId="0"/>
      <p:bldP spid="6" grpId="1"/>
      <p:bldP spid="11" grpId="0"/>
      <p:bldP spid="1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E554E4-E0F6-E6BA-7F95-E3F09DB437F1}"/>
              </a:ext>
            </a:extLst>
          </p:cNvPr>
          <p:cNvSpPr/>
          <p:nvPr/>
        </p:nvSpPr>
        <p:spPr>
          <a:xfrm>
            <a:off x="522605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pic>
        <p:nvPicPr>
          <p:cNvPr id="5" name="Picture 4" descr="A black and red logo&#10;&#10;Description automatically generated">
            <a:extLst>
              <a:ext uri="{FF2B5EF4-FFF2-40B4-BE49-F238E27FC236}">
                <a16:creationId xmlns:a16="http://schemas.microsoft.com/office/drawing/2014/main" id="{80E60218-9E8A-2FEA-99A3-21AF2C292AD0}"/>
              </a:ext>
            </a:extLst>
          </p:cNvPr>
          <p:cNvPicPr>
            <a:picLocks noChangeAspect="1"/>
          </p:cNvPicPr>
          <p:nvPr>
            <p:custDataLst>
              <p:tags r:id="rId1"/>
            </p:custDataLst>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
        <p:nvSpPr>
          <p:cNvPr id="3" name="TextBox 2">
            <a:extLst>
              <a:ext uri="{FF2B5EF4-FFF2-40B4-BE49-F238E27FC236}">
                <a16:creationId xmlns:a16="http://schemas.microsoft.com/office/drawing/2014/main" id="{FC5F054A-11E4-2410-A901-8DEC9D9B8FD8}"/>
              </a:ext>
            </a:extLst>
          </p:cNvPr>
          <p:cNvSpPr txBox="1"/>
          <p:nvPr/>
        </p:nvSpPr>
        <p:spPr>
          <a:xfrm>
            <a:off x="431799" y="2351782"/>
            <a:ext cx="4362452" cy="2154436"/>
          </a:xfrm>
          <a:prstGeom prst="rect">
            <a:avLst/>
          </a:prstGeom>
          <a:noFill/>
        </p:spPr>
        <p:txBody>
          <a:bodyPr wrap="square" lIns="0" tIns="0" rIns="0" bIns="0" rtlCol="0" anchor="t">
            <a:spAutoFit/>
          </a:bodyPr>
          <a:lstStyle/>
          <a:p>
            <a:r>
              <a:rPr lang="en-US" sz="2000" dirty="0"/>
              <a:t>While the horses we encounter don’t have a voice like Black Beauty does, they can still communicate lots of things to us about how they are feeling. Here is a list of ways horses use body language to let people know what’s going on in their head: </a:t>
            </a:r>
            <a:endParaRPr lang="en-GB" sz="2400" dirty="0" err="1"/>
          </a:p>
        </p:txBody>
      </p:sp>
      <p:sp>
        <p:nvSpPr>
          <p:cNvPr id="12" name="TextBox 11">
            <a:extLst>
              <a:ext uri="{FF2B5EF4-FFF2-40B4-BE49-F238E27FC236}">
                <a16:creationId xmlns:a16="http://schemas.microsoft.com/office/drawing/2014/main" id="{FECB0425-25A7-AE93-4258-04CC189E8650}"/>
              </a:ext>
            </a:extLst>
          </p:cNvPr>
          <p:cNvSpPr txBox="1"/>
          <p:nvPr/>
        </p:nvSpPr>
        <p:spPr>
          <a:xfrm>
            <a:off x="7327013" y="1620812"/>
            <a:ext cx="4431600" cy="1461939"/>
          </a:xfrm>
          <a:prstGeom prst="rect">
            <a:avLst/>
          </a:prstGeom>
          <a:noFill/>
        </p:spPr>
        <p:txBody>
          <a:bodyPr wrap="square" lIns="0" tIns="0" rIns="0" bIns="0" rtlCol="0" anchor="t">
            <a:spAutoFit/>
          </a:bodyPr>
          <a:lstStyle/>
          <a:p>
            <a:pPr>
              <a:spcAft>
                <a:spcPts val="600"/>
              </a:spcAft>
            </a:pPr>
            <a:r>
              <a:rPr lang="en-US" b="1" dirty="0"/>
              <a:t>Flared nostrils:</a:t>
            </a:r>
          </a:p>
          <a:p>
            <a:pPr>
              <a:spcAft>
                <a:spcPts val="600"/>
              </a:spcAft>
            </a:pPr>
            <a:r>
              <a:rPr lang="en-US" dirty="0"/>
              <a:t>This horse is </a:t>
            </a:r>
            <a:r>
              <a:rPr lang="en-US" b="1" dirty="0"/>
              <a:t>surprised</a:t>
            </a:r>
            <a:r>
              <a:rPr lang="en-US" dirty="0"/>
              <a:t> or </a:t>
            </a:r>
            <a:r>
              <a:rPr lang="en-US" b="1" dirty="0"/>
              <a:t>frightened</a:t>
            </a:r>
            <a:r>
              <a:rPr lang="en-US" dirty="0"/>
              <a:t>. Perhaps something has happened to startle them? They also might just be </a:t>
            </a:r>
            <a:r>
              <a:rPr lang="en-US" b="1" dirty="0"/>
              <a:t>out of breath </a:t>
            </a:r>
            <a:r>
              <a:rPr lang="en-US" dirty="0"/>
              <a:t>from running around.</a:t>
            </a:r>
            <a:endParaRPr lang="en-GB" sz="2000" dirty="0" err="1"/>
          </a:p>
        </p:txBody>
      </p:sp>
      <p:sp>
        <p:nvSpPr>
          <p:cNvPr id="13" name="TextBox 12">
            <a:extLst>
              <a:ext uri="{FF2B5EF4-FFF2-40B4-BE49-F238E27FC236}">
                <a16:creationId xmlns:a16="http://schemas.microsoft.com/office/drawing/2014/main" id="{A13ACAD0-2E07-9F17-E948-25CAC81CC654}"/>
              </a:ext>
            </a:extLst>
          </p:cNvPr>
          <p:cNvSpPr txBox="1"/>
          <p:nvPr/>
        </p:nvSpPr>
        <p:spPr>
          <a:xfrm>
            <a:off x="5659437" y="4269417"/>
            <a:ext cx="4431600" cy="907941"/>
          </a:xfrm>
          <a:prstGeom prst="rect">
            <a:avLst/>
          </a:prstGeom>
          <a:noFill/>
        </p:spPr>
        <p:txBody>
          <a:bodyPr wrap="square" lIns="0" tIns="0" rIns="0" bIns="0" rtlCol="0" anchor="ctr" anchorCtr="0">
            <a:spAutoFit/>
          </a:bodyPr>
          <a:lstStyle/>
          <a:p>
            <a:pPr>
              <a:spcAft>
                <a:spcPts val="600"/>
              </a:spcAft>
            </a:pPr>
            <a:r>
              <a:rPr lang="en-US" b="1" dirty="0"/>
              <a:t>Relaxed bottom lip: </a:t>
            </a:r>
          </a:p>
          <a:p>
            <a:pPr>
              <a:spcAft>
                <a:spcPts val="600"/>
              </a:spcAft>
            </a:pPr>
            <a:r>
              <a:rPr lang="en-US" dirty="0"/>
              <a:t>This means the horse is </a:t>
            </a:r>
            <a:r>
              <a:rPr lang="en-US" b="1" dirty="0"/>
              <a:t>calm </a:t>
            </a:r>
            <a:r>
              <a:rPr lang="en-US" dirty="0"/>
              <a:t>and </a:t>
            </a:r>
            <a:r>
              <a:rPr lang="en-US" b="1" dirty="0"/>
              <a:t>relaxed</a:t>
            </a:r>
            <a:r>
              <a:rPr lang="en-US" dirty="0"/>
              <a:t>. What’s making their day so good? </a:t>
            </a:r>
            <a:endParaRPr lang="en-GB" sz="2000" dirty="0" err="1"/>
          </a:p>
        </p:txBody>
      </p:sp>
      <p:sp>
        <p:nvSpPr>
          <p:cNvPr id="10" name="Slide Number Placeholder 7">
            <a:extLst>
              <a:ext uri="{FF2B5EF4-FFF2-40B4-BE49-F238E27FC236}">
                <a16:creationId xmlns:a16="http://schemas.microsoft.com/office/drawing/2014/main" id="{950C7620-77FE-A21B-FF5A-8EAC76EDFDE2}"/>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28</a:t>
            </a:fld>
            <a:endParaRPr lang="en-GB"/>
          </a:p>
        </p:txBody>
      </p:sp>
      <p:pic>
        <p:nvPicPr>
          <p:cNvPr id="2" name="Picture 2">
            <a:extLst>
              <a:ext uri="{FF2B5EF4-FFF2-40B4-BE49-F238E27FC236}">
                <a16:creationId xmlns:a16="http://schemas.microsoft.com/office/drawing/2014/main" id="{4B49B07C-0A20-02A8-6DA7-10A57A7C9D0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l="16651" r="16651"/>
          <a:stretch/>
        </p:blipFill>
        <p:spPr bwMode="auto">
          <a:xfrm>
            <a:off x="10318613" y="4003387"/>
            <a:ext cx="1440000" cy="1440000"/>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C75932A-3067-BD09-8B09-6750B0670B9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l="16680" r="16680"/>
          <a:stretch/>
        </p:blipFill>
        <p:spPr bwMode="auto">
          <a:xfrm>
            <a:off x="5659437" y="1610002"/>
            <a:ext cx="1440000" cy="14400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38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42" presetClass="path" presetSubtype="0" decel="100000" fill="hold" grpId="1" nodeType="withEffect">
                                  <p:stCondLst>
                                    <p:cond delay="0"/>
                                  </p:stCondLst>
                                  <p:childTnLst>
                                    <p:animMotion origin="layout" path="M -2.29167E-6 0.03889 L -2.29167E-6 -4.07407E-6 " pathEditMode="relative" rAng="0" ptsTypes="AA">
                                      <p:cBhvr>
                                        <p:cTn id="9" dur="500" fill="hold"/>
                                        <p:tgtEl>
                                          <p:spTgt spid="12"/>
                                        </p:tgtEl>
                                        <p:attrNameLst>
                                          <p:attrName>ppt_x</p:attrName>
                                          <p:attrName>ppt_y</p:attrName>
                                        </p:attrNameLst>
                                      </p:cBhvr>
                                      <p:rCtr x="0" y="-1944"/>
                                    </p:animMotion>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 fill="hold"/>
                                        <p:tgtEl>
                                          <p:spTgt spid="4"/>
                                        </p:tgtEl>
                                        <p:attrNameLst>
                                          <p:attrName>ppt_w</p:attrName>
                                        </p:attrNameLst>
                                      </p:cBhvr>
                                      <p:tavLst>
                                        <p:tav tm="0">
                                          <p:val>
                                            <p:fltVal val="0"/>
                                          </p:val>
                                        </p:tav>
                                        <p:tav tm="100000">
                                          <p:val>
                                            <p:strVal val="#ppt_w"/>
                                          </p:val>
                                        </p:tav>
                                      </p:tavLst>
                                    </p:anim>
                                    <p:anim calcmode="lin" valueType="num">
                                      <p:cBhvr>
                                        <p:cTn id="13" dur="30" fill="hold"/>
                                        <p:tgtEl>
                                          <p:spTgt spid="4"/>
                                        </p:tgtEl>
                                        <p:attrNameLst>
                                          <p:attrName>ppt_h</p:attrName>
                                        </p:attrNameLst>
                                      </p:cBhvr>
                                      <p:tavLst>
                                        <p:tav tm="0">
                                          <p:val>
                                            <p:fltVal val="0"/>
                                          </p:val>
                                        </p:tav>
                                        <p:tav tm="100000">
                                          <p:val>
                                            <p:strVal val="#ppt_h"/>
                                          </p:val>
                                        </p:tav>
                                      </p:tavLst>
                                    </p:anim>
                                    <p:animEffect transition="in" filter="fade">
                                      <p:cBhvr>
                                        <p:cTn id="14" dur="30"/>
                                        <p:tgtEl>
                                          <p:spTgt spid="4"/>
                                        </p:tgtEl>
                                      </p:cBhvr>
                                    </p:animEffect>
                                  </p:childTnLst>
                                </p:cTn>
                              </p:par>
                              <p:par>
                                <p:cTn id="15" presetID="6" presetClass="emph" presetSubtype="0" decel="100000" fill="hold" nodeType="withEffect">
                                  <p:stCondLst>
                                    <p:cond delay="0"/>
                                  </p:stCondLst>
                                  <p:childTnLst>
                                    <p:animScale>
                                      <p:cBhvr>
                                        <p:cTn id="16" dur="500" fill="hold"/>
                                        <p:tgtEl>
                                          <p:spTgt spid="4"/>
                                        </p:tgtEl>
                                      </p:cBhvr>
                                      <p:by x="9999000" y="9999000"/>
                                    </p:animScale>
                                  </p:childTnLst>
                                </p:cTn>
                              </p:par>
                              <p:par>
                                <p:cTn id="17" presetID="6" presetClass="emph" presetSubtype="0" fill="hold" nodeType="withEffect">
                                  <p:stCondLst>
                                    <p:cond delay="0"/>
                                  </p:stCondLst>
                                  <p:childTnLst>
                                    <p:animScale>
                                      <p:cBhvr>
                                        <p:cTn id="18" dur="10" fill="hold"/>
                                        <p:tgtEl>
                                          <p:spTgt spid="4"/>
                                        </p:tgtEl>
                                      </p:cBhvr>
                                      <p:by x="1000" y="1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par>
                                <p:cTn id="24" presetID="42" presetClass="path" presetSubtype="0" decel="100000" fill="hold" grpId="1" nodeType="withEffect">
                                  <p:stCondLst>
                                    <p:cond delay="0"/>
                                  </p:stCondLst>
                                  <p:childTnLst>
                                    <p:animMotion origin="layout" path="M -0.01718 -0.00023 L -3.54167E-6 2.59259E-6 " pathEditMode="relative" rAng="0" ptsTypes="AA">
                                      <p:cBhvr>
                                        <p:cTn id="25" dur="500" fill="hold"/>
                                        <p:tgtEl>
                                          <p:spTgt spid="13"/>
                                        </p:tgtEl>
                                        <p:attrNameLst>
                                          <p:attrName>ppt_x</p:attrName>
                                          <p:attrName>ppt_y</p:attrName>
                                        </p:attrNameLst>
                                      </p:cBhvr>
                                      <p:rCtr x="859" y="0"/>
                                    </p:animMotion>
                                  </p:childTnLst>
                                </p:cTn>
                              </p:par>
                              <p:par>
                                <p:cTn id="26" presetID="53" presetClass="entr" presetSubtype="16"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30" fill="hold"/>
                                        <p:tgtEl>
                                          <p:spTgt spid="2"/>
                                        </p:tgtEl>
                                        <p:attrNameLst>
                                          <p:attrName>ppt_w</p:attrName>
                                        </p:attrNameLst>
                                      </p:cBhvr>
                                      <p:tavLst>
                                        <p:tav tm="0">
                                          <p:val>
                                            <p:fltVal val="0"/>
                                          </p:val>
                                        </p:tav>
                                        <p:tav tm="100000">
                                          <p:val>
                                            <p:strVal val="#ppt_w"/>
                                          </p:val>
                                        </p:tav>
                                      </p:tavLst>
                                    </p:anim>
                                    <p:anim calcmode="lin" valueType="num">
                                      <p:cBhvr>
                                        <p:cTn id="29" dur="30" fill="hold"/>
                                        <p:tgtEl>
                                          <p:spTgt spid="2"/>
                                        </p:tgtEl>
                                        <p:attrNameLst>
                                          <p:attrName>ppt_h</p:attrName>
                                        </p:attrNameLst>
                                      </p:cBhvr>
                                      <p:tavLst>
                                        <p:tav tm="0">
                                          <p:val>
                                            <p:fltVal val="0"/>
                                          </p:val>
                                        </p:tav>
                                        <p:tav tm="100000">
                                          <p:val>
                                            <p:strVal val="#ppt_h"/>
                                          </p:val>
                                        </p:tav>
                                      </p:tavLst>
                                    </p:anim>
                                    <p:animEffect transition="in" filter="fade">
                                      <p:cBhvr>
                                        <p:cTn id="30" dur="30"/>
                                        <p:tgtEl>
                                          <p:spTgt spid="2"/>
                                        </p:tgtEl>
                                      </p:cBhvr>
                                    </p:animEffect>
                                  </p:childTnLst>
                                </p:cTn>
                              </p:par>
                              <p:par>
                                <p:cTn id="31" presetID="6" presetClass="emph" presetSubtype="0" decel="100000" fill="hold" nodeType="withEffect">
                                  <p:stCondLst>
                                    <p:cond delay="0"/>
                                  </p:stCondLst>
                                  <p:childTnLst>
                                    <p:animScale>
                                      <p:cBhvr>
                                        <p:cTn id="32" dur="500" fill="hold"/>
                                        <p:tgtEl>
                                          <p:spTgt spid="2"/>
                                        </p:tgtEl>
                                      </p:cBhvr>
                                      <p:by x="9999000" y="9999000"/>
                                    </p:animScale>
                                  </p:childTnLst>
                                </p:cTn>
                              </p:par>
                              <p:par>
                                <p:cTn id="33" presetID="6" presetClass="emph" presetSubtype="0" fill="hold" nodeType="withEffect">
                                  <p:stCondLst>
                                    <p:cond delay="0"/>
                                  </p:stCondLst>
                                  <p:childTnLst>
                                    <p:animScale>
                                      <p:cBhvr>
                                        <p:cTn id="34" dur="10" fill="hold"/>
                                        <p:tgtEl>
                                          <p:spTgt spid="2"/>
                                        </p:tgtEl>
                                      </p:cBhvr>
                                      <p:by x="1000" y="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A625-4FD8-69D2-9BCD-11401310CB3B}"/>
              </a:ext>
            </a:extLst>
          </p:cNvPr>
          <p:cNvSpPr>
            <a:spLocks noGrp="1"/>
          </p:cNvSpPr>
          <p:nvPr>
            <p:ph type="title"/>
          </p:nvPr>
        </p:nvSpPr>
        <p:spPr/>
        <p:txBody>
          <a:bodyPr/>
          <a:lstStyle/>
          <a:p>
            <a:r>
              <a:rPr lang="en-GB" dirty="0"/>
              <a:t>Activity</a:t>
            </a:r>
          </a:p>
        </p:txBody>
      </p:sp>
    </p:spTree>
    <p:extLst>
      <p:ext uri="{BB962C8B-B14F-4D97-AF65-F5344CB8AC3E}">
        <p14:creationId xmlns:p14="http://schemas.microsoft.com/office/powerpoint/2010/main" val="97611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A8394-3B4B-077B-2C68-7E808E477715}"/>
              </a:ext>
            </a:extLst>
          </p:cNvPr>
          <p:cNvSpPr txBox="1"/>
          <p:nvPr/>
        </p:nvSpPr>
        <p:spPr>
          <a:xfrm>
            <a:off x="431800" y="1582341"/>
            <a:ext cx="4787802" cy="3693319"/>
          </a:xfrm>
          <a:prstGeom prst="rect">
            <a:avLst/>
          </a:prstGeom>
          <a:noFill/>
        </p:spPr>
        <p:txBody>
          <a:bodyPr wrap="square" lIns="0" tIns="0" rIns="0" bIns="0" rtlCol="0" anchor="ctr">
            <a:spAutoFit/>
          </a:bodyPr>
          <a:lstStyle/>
          <a:p>
            <a:r>
              <a:rPr lang="en-US" sz="2000" dirty="0"/>
              <a:t>It’s hard for us to understand just how important horses were in everyday life when Anna was writing </a:t>
            </a:r>
            <a:r>
              <a:rPr lang="en-US" sz="2000" i="1" dirty="0"/>
              <a:t>Black Beauty</a:t>
            </a:r>
            <a:r>
              <a:rPr lang="en-US" sz="2000" dirty="0"/>
              <a:t>. They were used for everything from farm work to mining to food production. They would pull canal boats and work in the army and deliver food in towns and cities. They were part of the fire brigade and the postal service. They were also used for transport – whether you were going to visit a friend in a different town or calling for the doctor, horses were involved.</a:t>
            </a:r>
          </a:p>
        </p:txBody>
      </p:sp>
      <p:sp>
        <p:nvSpPr>
          <p:cNvPr id="4" name="Rectangle 3">
            <a:extLst>
              <a:ext uri="{FF2B5EF4-FFF2-40B4-BE49-F238E27FC236}">
                <a16:creationId xmlns:a16="http://schemas.microsoft.com/office/drawing/2014/main" id="{FEEFA662-F5B3-EB41-A39D-8A6B7E08466E}"/>
              </a:ext>
            </a:extLst>
          </p:cNvPr>
          <p:cNvSpPr/>
          <p:nvPr/>
        </p:nvSpPr>
        <p:spPr>
          <a:xfrm>
            <a:off x="6005513" y="0"/>
            <a:ext cx="6186487"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pic>
        <p:nvPicPr>
          <p:cNvPr id="5" name="Picture 4" descr="A black and red logo&#10;&#10;Description automatically generated">
            <a:extLst>
              <a:ext uri="{FF2B5EF4-FFF2-40B4-BE49-F238E27FC236}">
                <a16:creationId xmlns:a16="http://schemas.microsoft.com/office/drawing/2014/main" id="{FBF1E5A3-4487-9841-CE75-7A5A7CFAF021}"/>
              </a:ext>
            </a:extLst>
          </p:cNvPr>
          <p:cNvPicPr>
            <a:picLocks noChangeAspect="1"/>
          </p:cNvPicPr>
          <p:nvPr>
            <p:custDataLst>
              <p:tags r:id="rId1"/>
            </p:custDataLst>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pic>
        <p:nvPicPr>
          <p:cNvPr id="1028" name="Picture 4" descr="THE POST OFFICE HORSE – Number One London">
            <a:extLst>
              <a:ext uri="{FF2B5EF4-FFF2-40B4-BE49-F238E27FC236}">
                <a16:creationId xmlns:a16="http://schemas.microsoft.com/office/drawing/2014/main" id="{59C2AD08-F1E4-FB1E-D400-310D384095C9}"/>
              </a:ext>
            </a:extLst>
          </p:cNvPr>
          <p:cNvPicPr>
            <a:picLocks noChangeAspect="1" noChangeArrowheads="1"/>
          </p:cNvPicPr>
          <p:nvPr>
            <p:custDataLst>
              <p:tags r:id="rId2"/>
            </p:custDataLst>
          </p:nvPr>
        </p:nvPicPr>
        <p:blipFill rotWithShape="1">
          <a:blip r:embed="rId5">
            <a:extLst>
              <a:ext uri="{28A0092B-C50C-407E-A947-70E740481C1C}">
                <a14:useLocalDpi xmlns:a14="http://schemas.microsoft.com/office/drawing/2010/main"/>
              </a:ext>
            </a:extLst>
          </a:blip>
          <a:srcRect l="1193" t="1193" r="1193" b="1193"/>
          <a:stretch/>
        </p:blipFill>
        <p:spPr bwMode="auto">
          <a:xfrm>
            <a:off x="6438899" y="1442341"/>
            <a:ext cx="5319714" cy="397331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52694059-3B78-1DA7-1775-E12CD0A8967C}"/>
              </a:ext>
            </a:extLst>
          </p:cNvPr>
          <p:cNvSpPr>
            <a:spLocks noGrp="1"/>
          </p:cNvSpPr>
          <p:nvPr>
            <p:ph type="sldNum" sz="quarter" idx="12"/>
          </p:nvPr>
        </p:nvSpPr>
        <p:spPr/>
        <p:txBody>
          <a:bodyPr/>
          <a:lstStyle/>
          <a:p>
            <a:fld id="{8223961E-8E25-4BEB-A1E7-A335D06D8AD4}" type="slidenum">
              <a:rPr lang="en-GB" smtClean="0"/>
              <a:t>3</a:t>
            </a:fld>
            <a:endParaRPr lang="en-GB"/>
          </a:p>
        </p:txBody>
      </p:sp>
    </p:spTree>
    <p:extLst>
      <p:ext uri="{BB962C8B-B14F-4D97-AF65-F5344CB8AC3E}">
        <p14:creationId xmlns:p14="http://schemas.microsoft.com/office/powerpoint/2010/main" val="232724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3"/>
                                        </p:tgtEl>
                                        <p:attrNameLst>
                                          <p:attrName>ppt_x</p:attrName>
                                          <p:attrName>ppt_y</p:attrName>
                                        </p:attrNameLst>
                                      </p:cBhvr>
                                      <p:rCtr x="0" y="-1944"/>
                                    </p:animMotion>
                                  </p:childTnLst>
                                </p:cTn>
                              </p:par>
                            </p:childTnLst>
                          </p:cTn>
                        </p:par>
                        <p:par>
                          <p:cTn id="10" fill="hold">
                            <p:stCondLst>
                              <p:cond delay="500"/>
                            </p:stCondLst>
                            <p:childTnLst>
                              <p:par>
                                <p:cTn id="11" presetID="2" presetClass="entr" presetSubtype="2" decel="10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250"/>
                                        <p:tgtEl>
                                          <p:spTgt spid="1028"/>
                                        </p:tgtEl>
                                      </p:cBhvr>
                                    </p:animEffect>
                                  </p:childTnLst>
                                </p:cTn>
                              </p:par>
                              <p:par>
                                <p:cTn id="22" presetID="42" presetClass="path" presetSubtype="0" decel="100000" fill="hold" nodeType="withEffect">
                                  <p:stCondLst>
                                    <p:cond delay="0"/>
                                  </p:stCondLst>
                                  <p:childTnLst>
                                    <p:animMotion origin="layout" path="M 1.25E-6 0.03889 L 1.25E-6 1.85185E-6 " pathEditMode="relative" rAng="0" ptsTypes="AA">
                                      <p:cBhvr>
                                        <p:cTn id="23" dur="500" fill="hold"/>
                                        <p:tgtEl>
                                          <p:spTgt spid="1028"/>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40AD3C-74F1-54C8-5F31-318CBD751C5F}"/>
              </a:ext>
            </a:extLst>
          </p:cNvPr>
          <p:cNvSpPr/>
          <p:nvPr/>
        </p:nvSpPr>
        <p:spPr>
          <a:xfrm>
            <a:off x="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4" name="TextBox 3">
            <a:extLst>
              <a:ext uri="{FF2B5EF4-FFF2-40B4-BE49-F238E27FC236}">
                <a16:creationId xmlns:a16="http://schemas.microsoft.com/office/drawing/2014/main" id="{37C63EDF-33B3-2313-1E76-D076ADC7D282}"/>
              </a:ext>
            </a:extLst>
          </p:cNvPr>
          <p:cNvSpPr txBox="1"/>
          <p:nvPr/>
        </p:nvSpPr>
        <p:spPr>
          <a:xfrm>
            <a:off x="431800" y="2047735"/>
            <a:ext cx="6099176" cy="1538883"/>
          </a:xfrm>
          <a:prstGeom prst="rect">
            <a:avLst/>
          </a:prstGeom>
          <a:noFill/>
        </p:spPr>
        <p:txBody>
          <a:bodyPr wrap="square" lIns="0" tIns="0" rIns="0" bIns="0" rtlCol="0" anchor="t">
            <a:spAutoFit/>
          </a:bodyPr>
          <a:lstStyle/>
          <a:p>
            <a:r>
              <a:rPr lang="en-US" sz="2000" dirty="0"/>
              <a:t>Think about writing in the voice of a horse – what might they want to say? You can go even further by imagining yourself as a horse. Ross Gay does that in his poem ‘Becoming a Horse’, which you can find by scanning the QR code below or clicking </a:t>
            </a:r>
            <a:r>
              <a:rPr lang="en-US" sz="2000" dirty="0">
                <a:hlinkClick r:id="rId3"/>
              </a:rPr>
              <a:t>here</a:t>
            </a:r>
            <a:endParaRPr lang="en-GB" sz="2400" dirty="0" err="1"/>
          </a:p>
        </p:txBody>
      </p:sp>
      <p:grpSp>
        <p:nvGrpSpPr>
          <p:cNvPr id="5" name="Graphic 30">
            <a:extLst>
              <a:ext uri="{FF2B5EF4-FFF2-40B4-BE49-F238E27FC236}">
                <a16:creationId xmlns:a16="http://schemas.microsoft.com/office/drawing/2014/main" id="{BF603AA7-48B0-699F-3F42-124B26B0DEDF}"/>
              </a:ext>
            </a:extLst>
          </p:cNvPr>
          <p:cNvGrpSpPr/>
          <p:nvPr/>
        </p:nvGrpSpPr>
        <p:grpSpPr>
          <a:xfrm>
            <a:off x="431800" y="1321296"/>
            <a:ext cx="556445" cy="513079"/>
            <a:chOff x="5928995" y="3282314"/>
            <a:chExt cx="556445" cy="513079"/>
          </a:xfrm>
          <a:noFill/>
        </p:grpSpPr>
        <p:sp>
          <p:nvSpPr>
            <p:cNvPr id="6" name="Freeform: Shape 33">
              <a:extLst>
                <a:ext uri="{FF2B5EF4-FFF2-40B4-BE49-F238E27FC236}">
                  <a16:creationId xmlns:a16="http://schemas.microsoft.com/office/drawing/2014/main" id="{25E7639D-116E-8F9A-79FA-3F515981E0FC}"/>
                </a:ext>
              </a:extLst>
            </p:cNvPr>
            <p:cNvSpPr/>
            <p:nvPr/>
          </p:nvSpPr>
          <p:spPr>
            <a:xfrm>
              <a:off x="5928995" y="3282314"/>
              <a:ext cx="511810" cy="513079"/>
            </a:xfrm>
            <a:custGeom>
              <a:avLst/>
              <a:gdLst>
                <a:gd name="connsiteX0" fmla="*/ 441960 w 511810"/>
                <a:gd name="connsiteY0" fmla="*/ 77470 h 513079"/>
                <a:gd name="connsiteX1" fmla="*/ 420370 w 511810"/>
                <a:gd name="connsiteY1" fmla="*/ 55880 h 513079"/>
                <a:gd name="connsiteX2" fmla="*/ 378460 w 511810"/>
                <a:gd name="connsiteY2" fmla="*/ 85090 h 513079"/>
                <a:gd name="connsiteX3" fmla="*/ 344170 w 511810"/>
                <a:gd name="connsiteY3" fmla="*/ 64770 h 513079"/>
                <a:gd name="connsiteX4" fmla="*/ 347980 w 511810"/>
                <a:gd name="connsiteY4" fmla="*/ 13970 h 513079"/>
                <a:gd name="connsiteX5" fmla="*/ 297180 w 511810"/>
                <a:gd name="connsiteY5" fmla="*/ 0 h 513079"/>
                <a:gd name="connsiteX6" fmla="*/ 275590 w 511810"/>
                <a:gd name="connsiteY6" fmla="*/ 45720 h 513079"/>
                <a:gd name="connsiteX7" fmla="*/ 255270 w 511810"/>
                <a:gd name="connsiteY7" fmla="*/ 44450 h 513079"/>
                <a:gd name="connsiteX8" fmla="*/ 236220 w 511810"/>
                <a:gd name="connsiteY8" fmla="*/ 45720 h 513079"/>
                <a:gd name="connsiteX9" fmla="*/ 214630 w 511810"/>
                <a:gd name="connsiteY9" fmla="*/ 1270 h 513079"/>
                <a:gd name="connsiteX10" fmla="*/ 189230 w 511810"/>
                <a:gd name="connsiteY10" fmla="*/ 7620 h 513079"/>
                <a:gd name="connsiteX11" fmla="*/ 163830 w 511810"/>
                <a:gd name="connsiteY11" fmla="*/ 13970 h 513079"/>
                <a:gd name="connsiteX12" fmla="*/ 168910 w 511810"/>
                <a:gd name="connsiteY12" fmla="*/ 64770 h 513079"/>
                <a:gd name="connsiteX13" fmla="*/ 134620 w 511810"/>
                <a:gd name="connsiteY13" fmla="*/ 85090 h 513079"/>
                <a:gd name="connsiteX14" fmla="*/ 92710 w 511810"/>
                <a:gd name="connsiteY14" fmla="*/ 55880 h 513079"/>
                <a:gd name="connsiteX15" fmla="*/ 55880 w 511810"/>
                <a:gd name="connsiteY15" fmla="*/ 92710 h 513079"/>
                <a:gd name="connsiteX16" fmla="*/ 85090 w 511810"/>
                <a:gd name="connsiteY16" fmla="*/ 134620 h 513079"/>
                <a:gd name="connsiteX17" fmla="*/ 64770 w 511810"/>
                <a:gd name="connsiteY17" fmla="*/ 168910 h 513079"/>
                <a:gd name="connsiteX18" fmla="*/ 13970 w 511810"/>
                <a:gd name="connsiteY18" fmla="*/ 165100 h 513079"/>
                <a:gd name="connsiteX19" fmla="*/ 0 w 511810"/>
                <a:gd name="connsiteY19" fmla="*/ 215900 h 513079"/>
                <a:gd name="connsiteX20" fmla="*/ 45720 w 511810"/>
                <a:gd name="connsiteY20" fmla="*/ 237490 h 513079"/>
                <a:gd name="connsiteX21" fmla="*/ 45720 w 511810"/>
                <a:gd name="connsiteY21" fmla="*/ 276860 h 513079"/>
                <a:gd name="connsiteX22" fmla="*/ 0 w 511810"/>
                <a:gd name="connsiteY22" fmla="*/ 298450 h 513079"/>
                <a:gd name="connsiteX23" fmla="*/ 6350 w 511810"/>
                <a:gd name="connsiteY23" fmla="*/ 323850 h 513079"/>
                <a:gd name="connsiteX24" fmla="*/ 12700 w 511810"/>
                <a:gd name="connsiteY24" fmla="*/ 349250 h 513079"/>
                <a:gd name="connsiteX25" fmla="*/ 63500 w 511810"/>
                <a:gd name="connsiteY25" fmla="*/ 344170 h 513079"/>
                <a:gd name="connsiteX26" fmla="*/ 83820 w 511810"/>
                <a:gd name="connsiteY26" fmla="*/ 378460 h 513079"/>
                <a:gd name="connsiteX27" fmla="*/ 54610 w 511810"/>
                <a:gd name="connsiteY27" fmla="*/ 420370 h 513079"/>
                <a:gd name="connsiteX28" fmla="*/ 91440 w 511810"/>
                <a:gd name="connsiteY28" fmla="*/ 457200 h 513079"/>
                <a:gd name="connsiteX29" fmla="*/ 133350 w 511810"/>
                <a:gd name="connsiteY29" fmla="*/ 427990 h 513079"/>
                <a:gd name="connsiteX30" fmla="*/ 167640 w 511810"/>
                <a:gd name="connsiteY30" fmla="*/ 448310 h 513079"/>
                <a:gd name="connsiteX31" fmla="*/ 163830 w 511810"/>
                <a:gd name="connsiteY31" fmla="*/ 499110 h 513079"/>
                <a:gd name="connsiteX32" fmla="*/ 214630 w 511810"/>
                <a:gd name="connsiteY32" fmla="*/ 513080 h 513079"/>
                <a:gd name="connsiteX33" fmla="*/ 236220 w 511810"/>
                <a:gd name="connsiteY33" fmla="*/ 467360 h 513079"/>
                <a:gd name="connsiteX34" fmla="*/ 275590 w 511810"/>
                <a:gd name="connsiteY34" fmla="*/ 467360 h 513079"/>
                <a:gd name="connsiteX35" fmla="*/ 297180 w 511810"/>
                <a:gd name="connsiteY35" fmla="*/ 513080 h 513079"/>
                <a:gd name="connsiteX36" fmla="*/ 322580 w 511810"/>
                <a:gd name="connsiteY36" fmla="*/ 506730 h 513079"/>
                <a:gd name="connsiteX37" fmla="*/ 347980 w 511810"/>
                <a:gd name="connsiteY37" fmla="*/ 500380 h 513079"/>
                <a:gd name="connsiteX38" fmla="*/ 342900 w 511810"/>
                <a:gd name="connsiteY38" fmla="*/ 449580 h 513079"/>
                <a:gd name="connsiteX39" fmla="*/ 377190 w 511810"/>
                <a:gd name="connsiteY39" fmla="*/ 429260 h 513079"/>
                <a:gd name="connsiteX40" fmla="*/ 419100 w 511810"/>
                <a:gd name="connsiteY40" fmla="*/ 459740 h 513079"/>
                <a:gd name="connsiteX41" fmla="*/ 455930 w 511810"/>
                <a:gd name="connsiteY41" fmla="*/ 422910 h 513079"/>
                <a:gd name="connsiteX42" fmla="*/ 426720 w 511810"/>
                <a:gd name="connsiteY42" fmla="*/ 379730 h 513079"/>
                <a:gd name="connsiteX43" fmla="*/ 447040 w 511810"/>
                <a:gd name="connsiteY43" fmla="*/ 345440 h 513079"/>
                <a:gd name="connsiteX44" fmla="*/ 497840 w 511810"/>
                <a:gd name="connsiteY44" fmla="*/ 349250 h 513079"/>
                <a:gd name="connsiteX45" fmla="*/ 511810 w 511810"/>
                <a:gd name="connsiteY45" fmla="*/ 298450 h 513079"/>
                <a:gd name="connsiteX46" fmla="*/ 473710 w 511810"/>
                <a:gd name="connsiteY46" fmla="*/ 280670 h 5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1810" h="513079">
                  <a:moveTo>
                    <a:pt x="441960" y="77470"/>
                  </a:moveTo>
                  <a:lnTo>
                    <a:pt x="420370" y="55880"/>
                  </a:lnTo>
                  <a:lnTo>
                    <a:pt x="378460" y="85090"/>
                  </a:lnTo>
                  <a:cubicBezTo>
                    <a:pt x="367030" y="77470"/>
                    <a:pt x="355600" y="71120"/>
                    <a:pt x="344170" y="64770"/>
                  </a:cubicBezTo>
                  <a:lnTo>
                    <a:pt x="347980" y="13970"/>
                  </a:lnTo>
                  <a:lnTo>
                    <a:pt x="297180" y="0"/>
                  </a:lnTo>
                  <a:lnTo>
                    <a:pt x="275590" y="45720"/>
                  </a:lnTo>
                  <a:cubicBezTo>
                    <a:pt x="269240" y="45720"/>
                    <a:pt x="261620" y="44450"/>
                    <a:pt x="255270" y="44450"/>
                  </a:cubicBezTo>
                  <a:cubicBezTo>
                    <a:pt x="248920" y="44450"/>
                    <a:pt x="242570" y="44450"/>
                    <a:pt x="236220" y="45720"/>
                  </a:cubicBezTo>
                  <a:lnTo>
                    <a:pt x="214630" y="1270"/>
                  </a:lnTo>
                  <a:lnTo>
                    <a:pt x="189230" y="7620"/>
                  </a:lnTo>
                  <a:lnTo>
                    <a:pt x="163830" y="13970"/>
                  </a:lnTo>
                  <a:lnTo>
                    <a:pt x="168910" y="64770"/>
                  </a:lnTo>
                  <a:cubicBezTo>
                    <a:pt x="156210" y="69850"/>
                    <a:pt x="144780" y="77470"/>
                    <a:pt x="134620" y="85090"/>
                  </a:cubicBezTo>
                  <a:lnTo>
                    <a:pt x="92710" y="55880"/>
                  </a:lnTo>
                  <a:lnTo>
                    <a:pt x="55880" y="92710"/>
                  </a:lnTo>
                  <a:lnTo>
                    <a:pt x="85090" y="134620"/>
                  </a:lnTo>
                  <a:cubicBezTo>
                    <a:pt x="77470" y="146050"/>
                    <a:pt x="71120" y="157480"/>
                    <a:pt x="64770" y="168910"/>
                  </a:cubicBezTo>
                  <a:lnTo>
                    <a:pt x="13970" y="165100"/>
                  </a:lnTo>
                  <a:lnTo>
                    <a:pt x="0" y="215900"/>
                  </a:lnTo>
                  <a:lnTo>
                    <a:pt x="45720" y="237490"/>
                  </a:lnTo>
                  <a:cubicBezTo>
                    <a:pt x="44450" y="250190"/>
                    <a:pt x="44450" y="264160"/>
                    <a:pt x="45720" y="276860"/>
                  </a:cubicBezTo>
                  <a:lnTo>
                    <a:pt x="0" y="298450"/>
                  </a:lnTo>
                  <a:lnTo>
                    <a:pt x="6350" y="323850"/>
                  </a:lnTo>
                  <a:lnTo>
                    <a:pt x="12700" y="349250"/>
                  </a:lnTo>
                  <a:lnTo>
                    <a:pt x="63500" y="344170"/>
                  </a:lnTo>
                  <a:cubicBezTo>
                    <a:pt x="68580" y="356870"/>
                    <a:pt x="76200" y="368300"/>
                    <a:pt x="83820" y="378460"/>
                  </a:cubicBezTo>
                  <a:lnTo>
                    <a:pt x="54610" y="420370"/>
                  </a:lnTo>
                  <a:lnTo>
                    <a:pt x="91440" y="457200"/>
                  </a:lnTo>
                  <a:lnTo>
                    <a:pt x="133350" y="427990"/>
                  </a:lnTo>
                  <a:cubicBezTo>
                    <a:pt x="144780" y="435610"/>
                    <a:pt x="156210" y="441960"/>
                    <a:pt x="167640" y="448310"/>
                  </a:cubicBezTo>
                  <a:lnTo>
                    <a:pt x="163830" y="499110"/>
                  </a:lnTo>
                  <a:lnTo>
                    <a:pt x="214630" y="513080"/>
                  </a:lnTo>
                  <a:lnTo>
                    <a:pt x="236220" y="467360"/>
                  </a:lnTo>
                  <a:cubicBezTo>
                    <a:pt x="248920" y="468630"/>
                    <a:pt x="262890" y="468630"/>
                    <a:pt x="275590" y="467360"/>
                  </a:cubicBezTo>
                  <a:lnTo>
                    <a:pt x="297180" y="513080"/>
                  </a:lnTo>
                  <a:lnTo>
                    <a:pt x="322580" y="506730"/>
                  </a:lnTo>
                  <a:lnTo>
                    <a:pt x="347980" y="500380"/>
                  </a:lnTo>
                  <a:lnTo>
                    <a:pt x="342900" y="449580"/>
                  </a:lnTo>
                  <a:cubicBezTo>
                    <a:pt x="355600" y="444500"/>
                    <a:pt x="367030" y="436880"/>
                    <a:pt x="377190" y="429260"/>
                  </a:cubicBezTo>
                  <a:lnTo>
                    <a:pt x="419100" y="459740"/>
                  </a:lnTo>
                  <a:lnTo>
                    <a:pt x="455930" y="422910"/>
                  </a:lnTo>
                  <a:lnTo>
                    <a:pt x="426720" y="379730"/>
                  </a:lnTo>
                  <a:cubicBezTo>
                    <a:pt x="434340" y="368300"/>
                    <a:pt x="440690" y="356870"/>
                    <a:pt x="447040" y="345440"/>
                  </a:cubicBezTo>
                  <a:lnTo>
                    <a:pt x="497840" y="349250"/>
                  </a:lnTo>
                  <a:lnTo>
                    <a:pt x="511810" y="298450"/>
                  </a:lnTo>
                  <a:lnTo>
                    <a:pt x="473710" y="280670"/>
                  </a:lnTo>
                </a:path>
              </a:pathLst>
            </a:custGeom>
            <a:ln w="19050" cap="flat">
              <a:solidFill>
                <a:schemeClr val="accent1"/>
              </a:solidFill>
              <a:prstDash val="solid"/>
              <a:miter/>
              <a:extLst>
                <a:ext uri="{C807C97D-BFC1-408E-A445-0C87EB9F89A2}">
                  <ask:lineSketchStyleProps xmlns:ask="http://schemas.microsoft.com/office/drawing/2018/sketchyshapes" sd="560334752">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Freeform: Shape 34">
              <a:extLst>
                <a:ext uri="{FF2B5EF4-FFF2-40B4-BE49-F238E27FC236}">
                  <a16:creationId xmlns:a16="http://schemas.microsoft.com/office/drawing/2014/main" id="{55706D5E-B069-8DD4-D870-0A82EAD2FAFD}"/>
                </a:ext>
              </a:extLst>
            </p:cNvPr>
            <p:cNvSpPr/>
            <p:nvPr/>
          </p:nvSpPr>
          <p:spPr>
            <a:xfrm>
              <a:off x="6123304" y="3461384"/>
              <a:ext cx="142239" cy="148590"/>
            </a:xfrm>
            <a:custGeom>
              <a:avLst/>
              <a:gdLst>
                <a:gd name="connsiteX0" fmla="*/ 52070 w 142239"/>
                <a:gd name="connsiteY0" fmla="*/ 148590 h 148590"/>
                <a:gd name="connsiteX1" fmla="*/ 0 w 142239"/>
                <a:gd name="connsiteY1" fmla="*/ 76200 h 148590"/>
                <a:gd name="connsiteX2" fmla="*/ 76200 w 142239"/>
                <a:gd name="connsiteY2" fmla="*/ 0 h 148590"/>
                <a:gd name="connsiteX3" fmla="*/ 142240 w 142239"/>
                <a:gd name="connsiteY3" fmla="*/ 38100 h 148590"/>
              </a:gdLst>
              <a:ahLst/>
              <a:cxnLst>
                <a:cxn ang="0">
                  <a:pos x="connsiteX0" y="connsiteY0"/>
                </a:cxn>
                <a:cxn ang="0">
                  <a:pos x="connsiteX1" y="connsiteY1"/>
                </a:cxn>
                <a:cxn ang="0">
                  <a:pos x="connsiteX2" y="connsiteY2"/>
                </a:cxn>
                <a:cxn ang="0">
                  <a:pos x="connsiteX3" y="connsiteY3"/>
                </a:cxn>
              </a:cxnLst>
              <a:rect l="l" t="t" r="r" b="b"/>
              <a:pathLst>
                <a:path w="142239" h="148590">
                  <a:moveTo>
                    <a:pt x="52070" y="148590"/>
                  </a:moveTo>
                  <a:cubicBezTo>
                    <a:pt x="21590" y="138430"/>
                    <a:pt x="0" y="109220"/>
                    <a:pt x="0" y="76200"/>
                  </a:cubicBezTo>
                  <a:cubicBezTo>
                    <a:pt x="0" y="34290"/>
                    <a:pt x="34290" y="0"/>
                    <a:pt x="76200" y="0"/>
                  </a:cubicBezTo>
                  <a:cubicBezTo>
                    <a:pt x="104140" y="0"/>
                    <a:pt x="129540" y="15240"/>
                    <a:pt x="142240" y="38100"/>
                  </a:cubicBezTo>
                </a:path>
              </a:pathLst>
            </a:custGeom>
            <a:ln w="19050" cap="flat">
              <a:solidFill>
                <a:schemeClr val="accent1"/>
              </a:solidFill>
              <a:prstDash val="solid"/>
              <a:miter/>
              <a:extLst>
                <a:ext uri="{C807C97D-BFC1-408E-A445-0C87EB9F89A2}">
                  <ask:lineSketchStyleProps xmlns:ask="http://schemas.microsoft.com/office/drawing/2018/sketchyshapes" sd="4209565371">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Freeform: Shape 35">
              <a:extLst>
                <a:ext uri="{FF2B5EF4-FFF2-40B4-BE49-F238E27FC236}">
                  <a16:creationId xmlns:a16="http://schemas.microsoft.com/office/drawing/2014/main" id="{8F390F46-D65C-D54C-3ABF-55E2953C853B}"/>
                </a:ext>
              </a:extLst>
            </p:cNvPr>
            <p:cNvSpPr/>
            <p:nvPr/>
          </p:nvSpPr>
          <p:spPr>
            <a:xfrm>
              <a:off x="6196965" y="3368386"/>
              <a:ext cx="288475" cy="320328"/>
            </a:xfrm>
            <a:custGeom>
              <a:avLst/>
              <a:gdLst>
                <a:gd name="connsiteX0" fmla="*/ 267970 w 288475"/>
                <a:gd name="connsiteY0" fmla="*/ 15529 h 320328"/>
                <a:gd name="connsiteX1" fmla="*/ 231140 w 288475"/>
                <a:gd name="connsiteY1" fmla="*/ 289 h 320328"/>
                <a:gd name="connsiteX2" fmla="*/ 30480 w 288475"/>
                <a:gd name="connsiteY2" fmla="*/ 228889 h 320328"/>
                <a:gd name="connsiteX3" fmla="*/ 8890 w 288475"/>
                <a:gd name="connsiteY3" fmla="*/ 272069 h 320328"/>
                <a:gd name="connsiteX4" fmla="*/ 0 w 288475"/>
                <a:gd name="connsiteY4" fmla="*/ 320329 h 320328"/>
                <a:gd name="connsiteX5" fmla="*/ 46990 w 288475"/>
                <a:gd name="connsiteY5" fmla="*/ 305089 h 320328"/>
                <a:gd name="connsiteX6" fmla="*/ 87630 w 288475"/>
                <a:gd name="connsiteY6" fmla="*/ 278419 h 320328"/>
                <a:gd name="connsiteX7" fmla="*/ 288290 w 288475"/>
                <a:gd name="connsiteY7" fmla="*/ 49819 h 320328"/>
                <a:gd name="connsiteX8" fmla="*/ 267970 w 288475"/>
                <a:gd name="connsiteY8" fmla="*/ 15529 h 32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475" h="320328">
                  <a:moveTo>
                    <a:pt x="267970" y="15529"/>
                  </a:moveTo>
                  <a:cubicBezTo>
                    <a:pt x="252730" y="1559"/>
                    <a:pt x="232410" y="-981"/>
                    <a:pt x="231140" y="289"/>
                  </a:cubicBezTo>
                  <a:lnTo>
                    <a:pt x="30480" y="228889"/>
                  </a:lnTo>
                  <a:cubicBezTo>
                    <a:pt x="19050" y="241589"/>
                    <a:pt x="12700" y="256829"/>
                    <a:pt x="8890" y="272069"/>
                  </a:cubicBezTo>
                  <a:lnTo>
                    <a:pt x="0" y="320329"/>
                  </a:lnTo>
                  <a:lnTo>
                    <a:pt x="46990" y="305089"/>
                  </a:lnTo>
                  <a:cubicBezTo>
                    <a:pt x="62230" y="300009"/>
                    <a:pt x="76200" y="291119"/>
                    <a:pt x="87630" y="278419"/>
                  </a:cubicBezTo>
                  <a:lnTo>
                    <a:pt x="288290" y="49819"/>
                  </a:lnTo>
                  <a:cubicBezTo>
                    <a:pt x="289560" y="49819"/>
                    <a:pt x="284480" y="29499"/>
                    <a:pt x="267970" y="15529"/>
                  </a:cubicBezTo>
                  <a:close/>
                </a:path>
              </a:pathLst>
            </a:custGeom>
            <a:ln w="19050" cap="flat">
              <a:solidFill>
                <a:schemeClr val="accent1"/>
              </a:solidFill>
              <a:prstDash val="solid"/>
              <a:miter/>
              <a:extLst>
                <a:ext uri="{C807C97D-BFC1-408E-A445-0C87EB9F89A2}">
                  <ask:lineSketchStyleProps xmlns:ask="http://schemas.microsoft.com/office/drawing/2018/sketchyshapes" sd="346986885">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Freeform: Shape 36">
              <a:extLst>
                <a:ext uri="{FF2B5EF4-FFF2-40B4-BE49-F238E27FC236}">
                  <a16:creationId xmlns:a16="http://schemas.microsoft.com/office/drawing/2014/main" id="{54E90347-18C5-389A-46F0-15F8CAC799F5}"/>
                </a:ext>
              </a:extLst>
            </p:cNvPr>
            <p:cNvSpPr/>
            <p:nvPr/>
          </p:nvSpPr>
          <p:spPr>
            <a:xfrm>
              <a:off x="6395085" y="3406775"/>
              <a:ext cx="57150" cy="50800"/>
            </a:xfrm>
            <a:custGeom>
              <a:avLst/>
              <a:gdLst>
                <a:gd name="connsiteX0" fmla="*/ 0 w 57150"/>
                <a:gd name="connsiteY0" fmla="*/ 0 h 50800"/>
                <a:gd name="connsiteX1" fmla="*/ 57150 w 57150"/>
                <a:gd name="connsiteY1" fmla="*/ 50800 h 50800"/>
              </a:gdLst>
              <a:ahLst/>
              <a:cxnLst>
                <a:cxn ang="0">
                  <a:pos x="connsiteX0" y="connsiteY0"/>
                </a:cxn>
                <a:cxn ang="0">
                  <a:pos x="connsiteX1" y="connsiteY1"/>
                </a:cxn>
              </a:cxnLst>
              <a:rect l="l" t="t" r="r" b="b"/>
              <a:pathLst>
                <a:path w="57150" h="50800">
                  <a:moveTo>
                    <a:pt x="0" y="0"/>
                  </a:moveTo>
                  <a:lnTo>
                    <a:pt x="57150" y="50800"/>
                  </a:lnTo>
                </a:path>
              </a:pathLst>
            </a:custGeom>
            <a:ln w="19050" cap="flat">
              <a:solidFill>
                <a:schemeClr val="accent1"/>
              </a:solidFill>
              <a:prstDash val="solid"/>
              <a:miter/>
              <a:extLst>
                <a:ext uri="{C807C97D-BFC1-408E-A445-0C87EB9F89A2}">
                  <ask:lineSketchStyleProps xmlns:ask="http://schemas.microsoft.com/office/drawing/2018/sketchyshapes" sd="4106713101">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11" name="Picture 10" descr="A qr code on a white background&#10;&#10;Description automatically generated">
            <a:extLst>
              <a:ext uri="{FF2B5EF4-FFF2-40B4-BE49-F238E27FC236}">
                <a16:creationId xmlns:a16="http://schemas.microsoft.com/office/drawing/2014/main" id="{F82BABCB-03B9-3C5E-873E-DA68F1122BF5}"/>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431800" y="3799978"/>
            <a:ext cx="1736725" cy="1736725"/>
          </a:xfrm>
          <a:prstGeom prst="roundRect">
            <a:avLst>
              <a:gd name="adj" fmla="val 4934"/>
            </a:avLst>
          </a:prstGeom>
        </p:spPr>
      </p:pic>
      <p:sp>
        <p:nvSpPr>
          <p:cNvPr id="13" name="TextBox 12">
            <a:extLst>
              <a:ext uri="{FF2B5EF4-FFF2-40B4-BE49-F238E27FC236}">
                <a16:creationId xmlns:a16="http://schemas.microsoft.com/office/drawing/2014/main" id="{D35C06F1-0CFB-AED1-FE79-5C5B5ED00FD1}"/>
              </a:ext>
            </a:extLst>
          </p:cNvPr>
          <p:cNvSpPr txBox="1"/>
          <p:nvPr/>
        </p:nvSpPr>
        <p:spPr>
          <a:xfrm>
            <a:off x="7448549" y="2047735"/>
            <a:ext cx="4259266" cy="1846659"/>
          </a:xfrm>
          <a:prstGeom prst="rect">
            <a:avLst/>
          </a:prstGeom>
          <a:noFill/>
        </p:spPr>
        <p:txBody>
          <a:bodyPr wrap="square" lIns="0" tIns="0" rIns="0" bIns="0" rtlCol="0" anchor="t">
            <a:spAutoFit/>
          </a:bodyPr>
          <a:lstStyle/>
          <a:p>
            <a:r>
              <a:rPr lang="en-US" sz="2000" dirty="0"/>
              <a:t>Set yourself a timer for 15 minutes and have a go at writing something as a horse. You can borrow Ross Gay’s title if you want, or borrow Anna Sewell’s opening for Black Beauty by using the starter ‘I remember…’</a:t>
            </a:r>
            <a:endParaRPr lang="en-GB" sz="2400" dirty="0" err="1"/>
          </a:p>
        </p:txBody>
      </p:sp>
      <p:grpSp>
        <p:nvGrpSpPr>
          <p:cNvPr id="25" name="Graphic 22">
            <a:extLst>
              <a:ext uri="{FF2B5EF4-FFF2-40B4-BE49-F238E27FC236}">
                <a16:creationId xmlns:a16="http://schemas.microsoft.com/office/drawing/2014/main" id="{591111E1-D5D0-2465-12A1-DF21EFB18D50}"/>
              </a:ext>
            </a:extLst>
          </p:cNvPr>
          <p:cNvGrpSpPr/>
          <p:nvPr/>
        </p:nvGrpSpPr>
        <p:grpSpPr>
          <a:xfrm>
            <a:off x="7500937" y="1321296"/>
            <a:ext cx="533400" cy="508000"/>
            <a:chOff x="7500937" y="2679700"/>
            <a:chExt cx="533400" cy="508000"/>
          </a:xfrm>
          <a:noFill/>
        </p:grpSpPr>
        <p:sp>
          <p:nvSpPr>
            <p:cNvPr id="26" name="Freeform: Shape 25">
              <a:extLst>
                <a:ext uri="{FF2B5EF4-FFF2-40B4-BE49-F238E27FC236}">
                  <a16:creationId xmlns:a16="http://schemas.microsoft.com/office/drawing/2014/main" id="{17CE72CE-ED8F-0FE2-745C-069F2E332B74}"/>
                </a:ext>
              </a:extLst>
            </p:cNvPr>
            <p:cNvSpPr/>
            <p:nvPr/>
          </p:nvSpPr>
          <p:spPr>
            <a:xfrm>
              <a:off x="7666037" y="2844800"/>
              <a:ext cx="177800" cy="127000"/>
            </a:xfrm>
            <a:custGeom>
              <a:avLst/>
              <a:gdLst>
                <a:gd name="connsiteX0" fmla="*/ 0 w 177800"/>
                <a:gd name="connsiteY0" fmla="*/ 0 h 127000"/>
                <a:gd name="connsiteX1" fmla="*/ 101600 w 177800"/>
                <a:gd name="connsiteY1" fmla="*/ 127000 h 127000"/>
                <a:gd name="connsiteX2" fmla="*/ 177800 w 177800"/>
                <a:gd name="connsiteY2" fmla="*/ 76200 h 127000"/>
              </a:gdLst>
              <a:ahLst/>
              <a:cxnLst>
                <a:cxn ang="0">
                  <a:pos x="connsiteX0" y="connsiteY0"/>
                </a:cxn>
                <a:cxn ang="0">
                  <a:pos x="connsiteX1" y="connsiteY1"/>
                </a:cxn>
                <a:cxn ang="0">
                  <a:pos x="connsiteX2" y="connsiteY2"/>
                </a:cxn>
              </a:cxnLst>
              <a:rect l="l" t="t" r="r" b="b"/>
              <a:pathLst>
                <a:path w="177800" h="127000">
                  <a:moveTo>
                    <a:pt x="0" y="0"/>
                  </a:moveTo>
                  <a:lnTo>
                    <a:pt x="101600" y="127000"/>
                  </a:lnTo>
                  <a:lnTo>
                    <a:pt x="177800" y="76200"/>
                  </a:lnTo>
                </a:path>
              </a:pathLst>
            </a:custGeom>
            <a:noFill/>
            <a:ln w="19050" cap="flat">
              <a:solidFill>
                <a:schemeClr val="accent1"/>
              </a:solidFill>
              <a:prstDash val="solid"/>
              <a:miter/>
              <a:extLst>
                <a:ext uri="{C807C97D-BFC1-408E-A445-0C87EB9F89A2}">
                  <ask:lineSketchStyleProps xmlns:ask="http://schemas.microsoft.com/office/drawing/2018/sketchyshapes" sd="1219033472">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CC3D4DB9-DC7C-BB63-A3B7-A399031B31FB}"/>
                </a:ext>
              </a:extLst>
            </p:cNvPr>
            <p:cNvSpPr/>
            <p:nvPr/>
          </p:nvSpPr>
          <p:spPr>
            <a:xfrm>
              <a:off x="7551737" y="2730500"/>
              <a:ext cx="431800" cy="431800"/>
            </a:xfrm>
            <a:custGeom>
              <a:avLst/>
              <a:gdLst>
                <a:gd name="connsiteX0" fmla="*/ 431800 w 431800"/>
                <a:gd name="connsiteY0" fmla="*/ 215900 h 431800"/>
                <a:gd name="connsiteX1" fmla="*/ 215900 w 431800"/>
                <a:gd name="connsiteY1" fmla="*/ 431800 h 431800"/>
                <a:gd name="connsiteX2" fmla="*/ 0 w 431800"/>
                <a:gd name="connsiteY2" fmla="*/ 215900 h 431800"/>
                <a:gd name="connsiteX3" fmla="*/ 215900 w 431800"/>
                <a:gd name="connsiteY3" fmla="*/ 0 h 431800"/>
                <a:gd name="connsiteX4" fmla="*/ 431800 w 431800"/>
                <a:gd name="connsiteY4" fmla="*/ 215900 h 43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00" h="431800">
                  <a:moveTo>
                    <a:pt x="431800" y="215900"/>
                  </a:moveTo>
                  <a:cubicBezTo>
                    <a:pt x="431800" y="335138"/>
                    <a:pt x="335138" y="431800"/>
                    <a:pt x="215900" y="431800"/>
                  </a:cubicBezTo>
                  <a:cubicBezTo>
                    <a:pt x="96662" y="431800"/>
                    <a:pt x="0" y="335138"/>
                    <a:pt x="0" y="215900"/>
                  </a:cubicBezTo>
                  <a:cubicBezTo>
                    <a:pt x="0" y="96662"/>
                    <a:pt x="96662" y="0"/>
                    <a:pt x="215900" y="0"/>
                  </a:cubicBezTo>
                  <a:cubicBezTo>
                    <a:pt x="335138" y="0"/>
                    <a:pt x="431800" y="96662"/>
                    <a:pt x="431800" y="215900"/>
                  </a:cubicBezTo>
                  <a:close/>
                </a:path>
              </a:pathLst>
            </a:custGeom>
            <a:noFill/>
            <a:ln w="19050" cap="flat">
              <a:solidFill>
                <a:schemeClr val="accent1"/>
              </a:solidFill>
              <a:prstDash val="solid"/>
              <a:miter/>
              <a:extLst>
                <a:ext uri="{C807C97D-BFC1-408E-A445-0C87EB9F89A2}">
                  <ask:lineSketchStyleProps xmlns:ask="http://schemas.microsoft.com/office/drawing/2018/sketchyshapes" sd="2903387509">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D375F8C-3320-7C2C-528A-D0EA9C0F524A}"/>
                </a:ext>
              </a:extLst>
            </p:cNvPr>
            <p:cNvSpPr/>
            <p:nvPr/>
          </p:nvSpPr>
          <p:spPr>
            <a:xfrm>
              <a:off x="7589837" y="3124200"/>
              <a:ext cx="50800" cy="63500"/>
            </a:xfrm>
            <a:custGeom>
              <a:avLst/>
              <a:gdLst>
                <a:gd name="connsiteX0" fmla="*/ 50800 w 50800"/>
                <a:gd name="connsiteY0" fmla="*/ 0 h 63500"/>
                <a:gd name="connsiteX1" fmla="*/ 0 w 50800"/>
                <a:gd name="connsiteY1" fmla="*/ 63500 h 63500"/>
              </a:gdLst>
              <a:ahLst/>
              <a:cxnLst>
                <a:cxn ang="0">
                  <a:pos x="connsiteX0" y="connsiteY0"/>
                </a:cxn>
                <a:cxn ang="0">
                  <a:pos x="connsiteX1" y="connsiteY1"/>
                </a:cxn>
              </a:cxnLst>
              <a:rect l="l" t="t" r="r" b="b"/>
              <a:pathLst>
                <a:path w="50800" h="63500">
                  <a:moveTo>
                    <a:pt x="50800" y="0"/>
                  </a:moveTo>
                  <a:lnTo>
                    <a:pt x="0" y="63500"/>
                  </a:lnTo>
                </a:path>
              </a:pathLst>
            </a:custGeom>
            <a:noFill/>
            <a:ln w="19050" cap="flat">
              <a:solidFill>
                <a:schemeClr val="accent1"/>
              </a:solidFill>
              <a:prstDash val="solid"/>
              <a:miter/>
              <a:extLst>
                <a:ext uri="{C807C97D-BFC1-408E-A445-0C87EB9F89A2}">
                  <ask:lineSketchStyleProps xmlns:ask="http://schemas.microsoft.com/office/drawing/2018/sketchyshapes" sd="2603107432">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Freeform: Shape 28">
              <a:extLst>
                <a:ext uri="{FF2B5EF4-FFF2-40B4-BE49-F238E27FC236}">
                  <a16:creationId xmlns:a16="http://schemas.microsoft.com/office/drawing/2014/main" id="{3648D65D-F61D-5D76-EBFF-6BAE22F5E681}"/>
                </a:ext>
              </a:extLst>
            </p:cNvPr>
            <p:cNvSpPr/>
            <p:nvPr/>
          </p:nvSpPr>
          <p:spPr>
            <a:xfrm>
              <a:off x="7907337" y="3124200"/>
              <a:ext cx="50800" cy="63500"/>
            </a:xfrm>
            <a:custGeom>
              <a:avLst/>
              <a:gdLst>
                <a:gd name="connsiteX0" fmla="*/ 0 w 50800"/>
                <a:gd name="connsiteY0" fmla="*/ 0 h 63500"/>
                <a:gd name="connsiteX1" fmla="*/ 50800 w 50800"/>
                <a:gd name="connsiteY1" fmla="*/ 63500 h 63500"/>
              </a:gdLst>
              <a:ahLst/>
              <a:cxnLst>
                <a:cxn ang="0">
                  <a:pos x="connsiteX0" y="connsiteY0"/>
                </a:cxn>
                <a:cxn ang="0">
                  <a:pos x="connsiteX1" y="connsiteY1"/>
                </a:cxn>
              </a:cxnLst>
              <a:rect l="l" t="t" r="r" b="b"/>
              <a:pathLst>
                <a:path w="50800" h="63500">
                  <a:moveTo>
                    <a:pt x="0" y="0"/>
                  </a:moveTo>
                  <a:lnTo>
                    <a:pt x="50800" y="63500"/>
                  </a:lnTo>
                </a:path>
              </a:pathLst>
            </a:custGeom>
            <a:noFill/>
            <a:ln w="19050" cap="flat">
              <a:solidFill>
                <a:schemeClr val="accent1"/>
              </a:solidFill>
              <a:prstDash val="solid"/>
              <a:miter/>
              <a:extLst>
                <a:ext uri="{C807C97D-BFC1-408E-A445-0C87EB9F89A2}">
                  <ask:lineSketchStyleProps xmlns:ask="http://schemas.microsoft.com/office/drawing/2018/sketchyshapes" sd="4224732364">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Freeform: Shape 29">
              <a:extLst>
                <a:ext uri="{FF2B5EF4-FFF2-40B4-BE49-F238E27FC236}">
                  <a16:creationId xmlns:a16="http://schemas.microsoft.com/office/drawing/2014/main" id="{C51BFD7D-48AF-6355-9B8C-4CD94945BB7E}"/>
                </a:ext>
              </a:extLst>
            </p:cNvPr>
            <p:cNvSpPr/>
            <p:nvPr/>
          </p:nvSpPr>
          <p:spPr>
            <a:xfrm>
              <a:off x="7856537" y="2679700"/>
              <a:ext cx="177800" cy="177800"/>
            </a:xfrm>
            <a:custGeom>
              <a:avLst/>
              <a:gdLst>
                <a:gd name="connsiteX0" fmla="*/ 0 w 177800"/>
                <a:gd name="connsiteY0" fmla="*/ 30480 h 177800"/>
                <a:gd name="connsiteX1" fmla="*/ 73660 w 177800"/>
                <a:gd name="connsiteY1" fmla="*/ 0 h 177800"/>
                <a:gd name="connsiteX2" fmla="*/ 177800 w 177800"/>
                <a:gd name="connsiteY2" fmla="*/ 105410 h 177800"/>
                <a:gd name="connsiteX3" fmla="*/ 149860 w 177800"/>
                <a:gd name="connsiteY3" fmla="*/ 177800 h 177800"/>
              </a:gdLst>
              <a:ahLst/>
              <a:cxnLst>
                <a:cxn ang="0">
                  <a:pos x="connsiteX0" y="connsiteY0"/>
                </a:cxn>
                <a:cxn ang="0">
                  <a:pos x="connsiteX1" y="connsiteY1"/>
                </a:cxn>
                <a:cxn ang="0">
                  <a:pos x="connsiteX2" y="connsiteY2"/>
                </a:cxn>
                <a:cxn ang="0">
                  <a:pos x="connsiteX3" y="connsiteY3"/>
                </a:cxn>
              </a:cxnLst>
              <a:rect l="l" t="t" r="r" b="b"/>
              <a:pathLst>
                <a:path w="177800" h="177800">
                  <a:moveTo>
                    <a:pt x="0" y="30480"/>
                  </a:moveTo>
                  <a:cubicBezTo>
                    <a:pt x="19050" y="11430"/>
                    <a:pt x="44450" y="0"/>
                    <a:pt x="73660" y="0"/>
                  </a:cubicBezTo>
                  <a:cubicBezTo>
                    <a:pt x="130810" y="0"/>
                    <a:pt x="177800" y="46990"/>
                    <a:pt x="177800" y="105410"/>
                  </a:cubicBezTo>
                  <a:cubicBezTo>
                    <a:pt x="177800" y="133350"/>
                    <a:pt x="167640" y="158750"/>
                    <a:pt x="149860" y="177800"/>
                  </a:cubicBezTo>
                </a:path>
              </a:pathLst>
            </a:custGeom>
            <a:noFill/>
            <a:ln w="19050" cap="flat">
              <a:solidFill>
                <a:schemeClr val="accent1"/>
              </a:solidFill>
              <a:prstDash val="solid"/>
              <a:miter/>
              <a:extLst>
                <a:ext uri="{C807C97D-BFC1-408E-A445-0C87EB9F89A2}">
                  <ask:lineSketchStyleProps xmlns:ask="http://schemas.microsoft.com/office/drawing/2018/sketchyshapes" sd="4055416077">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Freeform: Shape 30">
              <a:extLst>
                <a:ext uri="{FF2B5EF4-FFF2-40B4-BE49-F238E27FC236}">
                  <a16:creationId xmlns:a16="http://schemas.microsoft.com/office/drawing/2014/main" id="{82E77118-9B04-9E73-198F-1EDF0ED66A0E}"/>
                </a:ext>
              </a:extLst>
            </p:cNvPr>
            <p:cNvSpPr/>
            <p:nvPr/>
          </p:nvSpPr>
          <p:spPr>
            <a:xfrm>
              <a:off x="7500937" y="2679700"/>
              <a:ext cx="177800" cy="177800"/>
            </a:xfrm>
            <a:custGeom>
              <a:avLst/>
              <a:gdLst>
                <a:gd name="connsiteX0" fmla="*/ 177800 w 177800"/>
                <a:gd name="connsiteY0" fmla="*/ 30480 h 177800"/>
                <a:gd name="connsiteX1" fmla="*/ 104140 w 177800"/>
                <a:gd name="connsiteY1" fmla="*/ 0 h 177800"/>
                <a:gd name="connsiteX2" fmla="*/ 0 w 177800"/>
                <a:gd name="connsiteY2" fmla="*/ 105410 h 177800"/>
                <a:gd name="connsiteX3" fmla="*/ 27940 w 177800"/>
                <a:gd name="connsiteY3" fmla="*/ 177800 h 177800"/>
              </a:gdLst>
              <a:ahLst/>
              <a:cxnLst>
                <a:cxn ang="0">
                  <a:pos x="connsiteX0" y="connsiteY0"/>
                </a:cxn>
                <a:cxn ang="0">
                  <a:pos x="connsiteX1" y="connsiteY1"/>
                </a:cxn>
                <a:cxn ang="0">
                  <a:pos x="connsiteX2" y="connsiteY2"/>
                </a:cxn>
                <a:cxn ang="0">
                  <a:pos x="connsiteX3" y="connsiteY3"/>
                </a:cxn>
              </a:cxnLst>
              <a:rect l="l" t="t" r="r" b="b"/>
              <a:pathLst>
                <a:path w="177800" h="177800">
                  <a:moveTo>
                    <a:pt x="177800" y="30480"/>
                  </a:moveTo>
                  <a:cubicBezTo>
                    <a:pt x="158750" y="11430"/>
                    <a:pt x="133350" y="0"/>
                    <a:pt x="104140" y="0"/>
                  </a:cubicBezTo>
                  <a:cubicBezTo>
                    <a:pt x="46990" y="0"/>
                    <a:pt x="0" y="46990"/>
                    <a:pt x="0" y="105410"/>
                  </a:cubicBezTo>
                  <a:cubicBezTo>
                    <a:pt x="0" y="133350"/>
                    <a:pt x="10160" y="158750"/>
                    <a:pt x="27940" y="177800"/>
                  </a:cubicBezTo>
                </a:path>
              </a:pathLst>
            </a:custGeom>
            <a:noFill/>
            <a:ln w="19050" cap="flat">
              <a:solidFill>
                <a:schemeClr val="accent1"/>
              </a:solidFill>
              <a:prstDash val="solid"/>
              <a:miter/>
              <a:extLst>
                <a:ext uri="{C807C97D-BFC1-408E-A445-0C87EB9F89A2}">
                  <ask:lineSketchStyleProps xmlns:ask="http://schemas.microsoft.com/office/drawing/2018/sketchyshapes" sd="2068156498">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2" name="Slide Number Placeholder 7">
            <a:extLst>
              <a:ext uri="{FF2B5EF4-FFF2-40B4-BE49-F238E27FC236}">
                <a16:creationId xmlns:a16="http://schemas.microsoft.com/office/drawing/2014/main" id="{CE6F6205-3144-4373-8E50-8243822AEA50}"/>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30</a:t>
            </a:fld>
            <a:endParaRPr lang="en-GB"/>
          </a:p>
        </p:txBody>
      </p:sp>
    </p:spTree>
    <p:extLst>
      <p:ext uri="{BB962C8B-B14F-4D97-AF65-F5344CB8AC3E}">
        <p14:creationId xmlns:p14="http://schemas.microsoft.com/office/powerpoint/2010/main" val="267459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 fill="hold"/>
                                        <p:tgtEl>
                                          <p:spTgt spid="5"/>
                                        </p:tgtEl>
                                        <p:attrNameLst>
                                          <p:attrName>ppt_w</p:attrName>
                                        </p:attrNameLst>
                                      </p:cBhvr>
                                      <p:tavLst>
                                        <p:tav tm="0">
                                          <p:val>
                                            <p:fltVal val="0"/>
                                          </p:val>
                                        </p:tav>
                                        <p:tav tm="100000">
                                          <p:val>
                                            <p:strVal val="#ppt_w"/>
                                          </p:val>
                                        </p:tav>
                                      </p:tavLst>
                                    </p:anim>
                                    <p:anim calcmode="lin" valueType="num">
                                      <p:cBhvr>
                                        <p:cTn id="13" dur="30" fill="hold"/>
                                        <p:tgtEl>
                                          <p:spTgt spid="5"/>
                                        </p:tgtEl>
                                        <p:attrNameLst>
                                          <p:attrName>ppt_h</p:attrName>
                                        </p:attrNameLst>
                                      </p:cBhvr>
                                      <p:tavLst>
                                        <p:tav tm="0">
                                          <p:val>
                                            <p:fltVal val="0"/>
                                          </p:val>
                                        </p:tav>
                                        <p:tav tm="100000">
                                          <p:val>
                                            <p:strVal val="#ppt_h"/>
                                          </p:val>
                                        </p:tav>
                                      </p:tavLst>
                                    </p:anim>
                                    <p:animEffect transition="in" filter="fade">
                                      <p:cBhvr>
                                        <p:cTn id="14" dur="30"/>
                                        <p:tgtEl>
                                          <p:spTgt spid="5"/>
                                        </p:tgtEl>
                                      </p:cBhvr>
                                    </p:animEffect>
                                  </p:childTnLst>
                                </p:cTn>
                              </p:par>
                              <p:par>
                                <p:cTn id="15" presetID="6" presetClass="emph" presetSubtype="0" decel="100000" fill="hold" nodeType="withEffect">
                                  <p:stCondLst>
                                    <p:cond delay="0"/>
                                  </p:stCondLst>
                                  <p:childTnLst>
                                    <p:animScale>
                                      <p:cBhvr>
                                        <p:cTn id="16" dur="500" fill="hold"/>
                                        <p:tgtEl>
                                          <p:spTgt spid="5"/>
                                        </p:tgtEl>
                                      </p:cBhvr>
                                      <p:by x="9999000" y="9999000"/>
                                    </p:animScale>
                                  </p:childTnLst>
                                </p:cTn>
                              </p:par>
                              <p:par>
                                <p:cTn id="17" presetID="6" presetClass="emph" presetSubtype="0" fill="hold" nodeType="withEffect">
                                  <p:stCondLst>
                                    <p:cond delay="0"/>
                                  </p:stCondLst>
                                  <p:childTnLst>
                                    <p:animScale>
                                      <p:cBhvr>
                                        <p:cTn id="18" dur="10" fill="hold"/>
                                        <p:tgtEl>
                                          <p:spTgt spid="5"/>
                                        </p:tgtEl>
                                      </p:cBhvr>
                                      <p:by x="1000" y="1000"/>
                                    </p:animScale>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par>
                                <p:cTn id="22" presetID="42" presetClass="path" presetSubtype="0" decel="100000" fill="hold" grpId="1" nodeType="withEffect">
                                  <p:stCondLst>
                                    <p:cond delay="0"/>
                                  </p:stCondLst>
                                  <p:childTnLst>
                                    <p:animMotion origin="layout" path="M -3.75E-6 -0.03472 L -3.75E-6 1.85185E-6 " pathEditMode="relative" rAng="0" ptsTypes="AA">
                                      <p:cBhvr>
                                        <p:cTn id="23" dur="500" fill="hold"/>
                                        <p:tgtEl>
                                          <p:spTgt spid="4"/>
                                        </p:tgtEl>
                                        <p:attrNameLst>
                                          <p:attrName>ppt_x</p:attrName>
                                          <p:attrName>ppt_y</p:attrName>
                                        </p:attrNameLst>
                                      </p:cBhvr>
                                      <p:rCtr x="0" y="1736"/>
                                    </p:animMotion>
                                  </p:childTnLst>
                                </p:cTn>
                              </p:par>
                              <p:par>
                                <p:cTn id="24" presetID="53" presetClass="entr" presetSubtype="16" fill="hold" nodeType="withEffect">
                                  <p:stCondLst>
                                    <p:cond delay="250"/>
                                  </p:stCondLst>
                                  <p:childTnLst>
                                    <p:set>
                                      <p:cBhvr>
                                        <p:cTn id="25" dur="1" fill="hold">
                                          <p:stCondLst>
                                            <p:cond delay="0"/>
                                          </p:stCondLst>
                                        </p:cTn>
                                        <p:tgtEl>
                                          <p:spTgt spid="11"/>
                                        </p:tgtEl>
                                        <p:attrNameLst>
                                          <p:attrName>style.visibility</p:attrName>
                                        </p:attrNameLst>
                                      </p:cBhvr>
                                      <p:to>
                                        <p:strVal val="visible"/>
                                      </p:to>
                                    </p:set>
                                    <p:anim calcmode="lin" valueType="num">
                                      <p:cBhvr>
                                        <p:cTn id="26" dur="30" fill="hold"/>
                                        <p:tgtEl>
                                          <p:spTgt spid="11"/>
                                        </p:tgtEl>
                                        <p:attrNameLst>
                                          <p:attrName>ppt_w</p:attrName>
                                        </p:attrNameLst>
                                      </p:cBhvr>
                                      <p:tavLst>
                                        <p:tav tm="0">
                                          <p:val>
                                            <p:fltVal val="0"/>
                                          </p:val>
                                        </p:tav>
                                        <p:tav tm="100000">
                                          <p:val>
                                            <p:strVal val="#ppt_w"/>
                                          </p:val>
                                        </p:tav>
                                      </p:tavLst>
                                    </p:anim>
                                    <p:anim calcmode="lin" valueType="num">
                                      <p:cBhvr>
                                        <p:cTn id="27" dur="30" fill="hold"/>
                                        <p:tgtEl>
                                          <p:spTgt spid="11"/>
                                        </p:tgtEl>
                                        <p:attrNameLst>
                                          <p:attrName>ppt_h</p:attrName>
                                        </p:attrNameLst>
                                      </p:cBhvr>
                                      <p:tavLst>
                                        <p:tav tm="0">
                                          <p:val>
                                            <p:fltVal val="0"/>
                                          </p:val>
                                        </p:tav>
                                        <p:tav tm="100000">
                                          <p:val>
                                            <p:strVal val="#ppt_h"/>
                                          </p:val>
                                        </p:tav>
                                      </p:tavLst>
                                    </p:anim>
                                    <p:animEffect transition="in" filter="fade">
                                      <p:cBhvr>
                                        <p:cTn id="28" dur="30"/>
                                        <p:tgtEl>
                                          <p:spTgt spid="11"/>
                                        </p:tgtEl>
                                      </p:cBhvr>
                                    </p:animEffect>
                                  </p:childTnLst>
                                </p:cTn>
                              </p:par>
                              <p:par>
                                <p:cTn id="29" presetID="6" presetClass="emph" presetSubtype="0" decel="100000" fill="hold" nodeType="withEffect">
                                  <p:stCondLst>
                                    <p:cond delay="250"/>
                                  </p:stCondLst>
                                  <p:childTnLst>
                                    <p:animScale>
                                      <p:cBhvr>
                                        <p:cTn id="30" dur="500" fill="hold"/>
                                        <p:tgtEl>
                                          <p:spTgt spid="11"/>
                                        </p:tgtEl>
                                      </p:cBhvr>
                                      <p:by x="9999000" y="9999000"/>
                                    </p:animScale>
                                  </p:childTnLst>
                                </p:cTn>
                              </p:par>
                              <p:par>
                                <p:cTn id="31" presetID="6" presetClass="emph" presetSubtype="0" fill="hold" nodeType="withEffect">
                                  <p:stCondLst>
                                    <p:cond delay="250"/>
                                  </p:stCondLst>
                                  <p:childTnLst>
                                    <p:animScale>
                                      <p:cBhvr>
                                        <p:cTn id="32" dur="10" fill="hold"/>
                                        <p:tgtEl>
                                          <p:spTgt spid="11"/>
                                        </p:tgtEl>
                                      </p:cBhvr>
                                      <p:by x="1000" y="1000"/>
                                    </p:animScale>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30" fill="hold"/>
                                        <p:tgtEl>
                                          <p:spTgt spid="25"/>
                                        </p:tgtEl>
                                        <p:attrNameLst>
                                          <p:attrName>ppt_w</p:attrName>
                                        </p:attrNameLst>
                                      </p:cBhvr>
                                      <p:tavLst>
                                        <p:tav tm="0">
                                          <p:val>
                                            <p:fltVal val="0"/>
                                          </p:val>
                                        </p:tav>
                                        <p:tav tm="100000">
                                          <p:val>
                                            <p:strVal val="#ppt_w"/>
                                          </p:val>
                                        </p:tav>
                                      </p:tavLst>
                                    </p:anim>
                                    <p:anim calcmode="lin" valueType="num">
                                      <p:cBhvr>
                                        <p:cTn id="38" dur="30" fill="hold"/>
                                        <p:tgtEl>
                                          <p:spTgt spid="25"/>
                                        </p:tgtEl>
                                        <p:attrNameLst>
                                          <p:attrName>ppt_h</p:attrName>
                                        </p:attrNameLst>
                                      </p:cBhvr>
                                      <p:tavLst>
                                        <p:tav tm="0">
                                          <p:val>
                                            <p:fltVal val="0"/>
                                          </p:val>
                                        </p:tav>
                                        <p:tav tm="100000">
                                          <p:val>
                                            <p:strVal val="#ppt_h"/>
                                          </p:val>
                                        </p:tav>
                                      </p:tavLst>
                                    </p:anim>
                                    <p:animEffect transition="in" filter="fade">
                                      <p:cBhvr>
                                        <p:cTn id="39" dur="30"/>
                                        <p:tgtEl>
                                          <p:spTgt spid="25"/>
                                        </p:tgtEl>
                                      </p:cBhvr>
                                    </p:animEffect>
                                  </p:childTnLst>
                                </p:cTn>
                              </p:par>
                              <p:par>
                                <p:cTn id="40" presetID="6" presetClass="emph" presetSubtype="0" decel="100000" fill="hold" nodeType="withEffect">
                                  <p:stCondLst>
                                    <p:cond delay="0"/>
                                  </p:stCondLst>
                                  <p:childTnLst>
                                    <p:animScale>
                                      <p:cBhvr>
                                        <p:cTn id="41" dur="500" fill="hold"/>
                                        <p:tgtEl>
                                          <p:spTgt spid="25"/>
                                        </p:tgtEl>
                                      </p:cBhvr>
                                      <p:by x="9999000" y="9999000"/>
                                    </p:animScale>
                                  </p:childTnLst>
                                </p:cTn>
                              </p:par>
                              <p:par>
                                <p:cTn id="42" presetID="6" presetClass="emph" presetSubtype="0" fill="hold" nodeType="withEffect">
                                  <p:stCondLst>
                                    <p:cond delay="0"/>
                                  </p:stCondLst>
                                  <p:childTnLst>
                                    <p:animScale>
                                      <p:cBhvr>
                                        <p:cTn id="43" dur="10" fill="hold"/>
                                        <p:tgtEl>
                                          <p:spTgt spid="25"/>
                                        </p:tgtEl>
                                      </p:cBhvr>
                                      <p:by x="1000" y="1000"/>
                                    </p:animScale>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50"/>
                                        <p:tgtEl>
                                          <p:spTgt spid="13"/>
                                        </p:tgtEl>
                                      </p:cBhvr>
                                    </p:animEffect>
                                  </p:childTnLst>
                                </p:cTn>
                              </p:par>
                              <p:par>
                                <p:cTn id="47" presetID="42" presetClass="path" presetSubtype="0" decel="100000" fill="hold" grpId="1" nodeType="withEffect">
                                  <p:stCondLst>
                                    <p:cond delay="0"/>
                                  </p:stCondLst>
                                  <p:childTnLst>
                                    <p:animMotion origin="layout" path="M -3.75E-6 -0.03472 L -3.75E-6 1.85185E-6 " pathEditMode="relative" rAng="0" ptsTypes="AA">
                                      <p:cBhvr>
                                        <p:cTn id="48" dur="500" fill="hold"/>
                                        <p:tgtEl>
                                          <p:spTgt spid="13"/>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13" grpId="0"/>
      <p:bldP spid="1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7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A8394-3B4B-077B-2C68-7E808E477715}"/>
              </a:ext>
            </a:extLst>
          </p:cNvPr>
          <p:cNvSpPr txBox="1"/>
          <p:nvPr/>
        </p:nvSpPr>
        <p:spPr>
          <a:xfrm>
            <a:off x="431800" y="2505670"/>
            <a:ext cx="4787802" cy="1846659"/>
          </a:xfrm>
          <a:prstGeom prst="rect">
            <a:avLst/>
          </a:prstGeom>
          <a:noFill/>
        </p:spPr>
        <p:txBody>
          <a:bodyPr wrap="square" lIns="0" tIns="0" rIns="0" bIns="0" rtlCol="0" anchor="ctr">
            <a:spAutoFit/>
          </a:bodyPr>
          <a:lstStyle/>
          <a:p>
            <a:r>
              <a:rPr lang="en-US" sz="2000" dirty="0"/>
              <a:t>Horses were even an important part of funerals – they were alongside humans throughout their whole lives, </a:t>
            </a:r>
            <a:r>
              <a:rPr lang="en-US" sz="2000" i="1" dirty="0"/>
              <a:t>and</a:t>
            </a:r>
            <a:r>
              <a:rPr lang="en-US" sz="2000" dirty="0"/>
              <a:t> played </a:t>
            </a:r>
            <a:br>
              <a:rPr lang="en-US" sz="2000" dirty="0"/>
            </a:br>
            <a:r>
              <a:rPr lang="en-US" sz="2000" dirty="0"/>
              <a:t>a role in their final stage. There were so many horses, in fact, that there was one horse to every ten humans. </a:t>
            </a:r>
          </a:p>
        </p:txBody>
      </p:sp>
      <p:sp>
        <p:nvSpPr>
          <p:cNvPr id="4" name="Rectangle 3">
            <a:extLst>
              <a:ext uri="{FF2B5EF4-FFF2-40B4-BE49-F238E27FC236}">
                <a16:creationId xmlns:a16="http://schemas.microsoft.com/office/drawing/2014/main" id="{FEEFA662-F5B3-EB41-A39D-8A6B7E08466E}"/>
              </a:ext>
            </a:extLst>
          </p:cNvPr>
          <p:cNvSpPr/>
          <p:nvPr/>
        </p:nvSpPr>
        <p:spPr>
          <a:xfrm>
            <a:off x="6005513" y="0"/>
            <a:ext cx="6186487"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pic>
        <p:nvPicPr>
          <p:cNvPr id="5" name="Picture 4" descr="A black and red logo&#10;&#10;Description automatically generated">
            <a:extLst>
              <a:ext uri="{FF2B5EF4-FFF2-40B4-BE49-F238E27FC236}">
                <a16:creationId xmlns:a16="http://schemas.microsoft.com/office/drawing/2014/main" id="{FBF1E5A3-4487-9841-CE75-7A5A7CFAF021}"/>
              </a:ext>
            </a:extLst>
          </p:cNvPr>
          <p:cNvPicPr>
            <a:picLocks noChangeAspect="1"/>
          </p:cNvPicPr>
          <p:nvPr>
            <p:custDataLst>
              <p:tags r:id="rId1"/>
            </p:custDataLst>
          </p:nvPr>
        </p:nvPicPr>
        <p:blipFill rotWithShape="1">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pic>
        <p:nvPicPr>
          <p:cNvPr id="6" name="Graphic 5" descr="Horse with solid fill">
            <a:extLst>
              <a:ext uri="{FF2B5EF4-FFF2-40B4-BE49-F238E27FC236}">
                <a16:creationId xmlns:a16="http://schemas.microsoft.com/office/drawing/2014/main" id="{B5915D70-037D-B42C-187C-81C70E8E90E1}"/>
              </a:ext>
            </a:extLst>
          </p:cNvPr>
          <p:cNvPicPr>
            <a:picLocks noChangeAspect="1"/>
          </p:cNvPicPr>
          <p:nvPr>
            <p:custDataLst>
              <p:tags r:id="rId2"/>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08676" y="2505670"/>
            <a:ext cx="617940" cy="617940"/>
          </a:xfrm>
          <a:prstGeom prst="rect">
            <a:avLst/>
          </a:prstGeom>
        </p:spPr>
      </p:pic>
      <p:pic>
        <p:nvPicPr>
          <p:cNvPr id="9" name="Graphic 8" descr="Man with solid fill">
            <a:extLst>
              <a:ext uri="{FF2B5EF4-FFF2-40B4-BE49-F238E27FC236}">
                <a16:creationId xmlns:a16="http://schemas.microsoft.com/office/drawing/2014/main" id="{EDF36D36-0A43-74C1-9C6B-56F3035B2674}"/>
              </a:ext>
            </a:extLst>
          </p:cNvPr>
          <p:cNvPicPr>
            <a:picLocks noChangeAspect="1"/>
          </p:cNvPicPr>
          <p:nvPr>
            <p:custDataLst>
              <p:tags r:id="rId3"/>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876239" y="2505670"/>
            <a:ext cx="617940" cy="617940"/>
          </a:xfrm>
          <a:prstGeom prst="rect">
            <a:avLst/>
          </a:prstGeom>
        </p:spPr>
      </p:pic>
      <p:pic>
        <p:nvPicPr>
          <p:cNvPr id="12" name="Graphic 11" descr="Man with solid fill">
            <a:extLst>
              <a:ext uri="{FF2B5EF4-FFF2-40B4-BE49-F238E27FC236}">
                <a16:creationId xmlns:a16="http://schemas.microsoft.com/office/drawing/2014/main" id="{CC3EEEFE-30CC-BC47-549C-306D026DD0D2}"/>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64534" y="2505670"/>
            <a:ext cx="617940" cy="617940"/>
          </a:xfrm>
          <a:prstGeom prst="rect">
            <a:avLst/>
          </a:prstGeom>
        </p:spPr>
      </p:pic>
      <p:pic>
        <p:nvPicPr>
          <p:cNvPr id="13" name="Graphic 12" descr="Man with solid fill">
            <a:extLst>
              <a:ext uri="{FF2B5EF4-FFF2-40B4-BE49-F238E27FC236}">
                <a16:creationId xmlns:a16="http://schemas.microsoft.com/office/drawing/2014/main" id="{97DC07CB-056C-15A1-19B0-0799A28B5350}"/>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52829" y="2505670"/>
            <a:ext cx="617940" cy="617940"/>
          </a:xfrm>
          <a:prstGeom prst="rect">
            <a:avLst/>
          </a:prstGeom>
        </p:spPr>
      </p:pic>
      <p:pic>
        <p:nvPicPr>
          <p:cNvPr id="14" name="Graphic 13" descr="Man with solid fill">
            <a:extLst>
              <a:ext uri="{FF2B5EF4-FFF2-40B4-BE49-F238E27FC236}">
                <a16:creationId xmlns:a16="http://schemas.microsoft.com/office/drawing/2014/main" id="{A79C5D12-C1B0-29EC-8D52-352AE0ACAFFA}"/>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341124" y="2505670"/>
            <a:ext cx="617940" cy="617940"/>
          </a:xfrm>
          <a:prstGeom prst="rect">
            <a:avLst/>
          </a:prstGeom>
        </p:spPr>
      </p:pic>
      <p:pic>
        <p:nvPicPr>
          <p:cNvPr id="15" name="Graphic 14" descr="Man with solid fill">
            <a:extLst>
              <a:ext uri="{FF2B5EF4-FFF2-40B4-BE49-F238E27FC236}">
                <a16:creationId xmlns:a16="http://schemas.microsoft.com/office/drawing/2014/main" id="{EA803A9C-5C40-C7E4-0433-ACCEE30FBA97}"/>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829419" y="2505670"/>
            <a:ext cx="617940" cy="617940"/>
          </a:xfrm>
          <a:prstGeom prst="rect">
            <a:avLst/>
          </a:prstGeom>
        </p:spPr>
      </p:pic>
      <p:pic>
        <p:nvPicPr>
          <p:cNvPr id="16" name="Graphic 15" descr="Man with solid fill">
            <a:extLst>
              <a:ext uri="{FF2B5EF4-FFF2-40B4-BE49-F238E27FC236}">
                <a16:creationId xmlns:a16="http://schemas.microsoft.com/office/drawing/2014/main" id="{C706CA77-C648-DD05-F9EB-9678CAE91864}"/>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317714" y="2505670"/>
            <a:ext cx="617940" cy="617940"/>
          </a:xfrm>
          <a:prstGeom prst="rect">
            <a:avLst/>
          </a:prstGeom>
        </p:spPr>
      </p:pic>
      <p:pic>
        <p:nvPicPr>
          <p:cNvPr id="17" name="Graphic 16" descr="Man with solid fill">
            <a:extLst>
              <a:ext uri="{FF2B5EF4-FFF2-40B4-BE49-F238E27FC236}">
                <a16:creationId xmlns:a16="http://schemas.microsoft.com/office/drawing/2014/main" id="{0191ADAD-8687-8DFA-8888-CCF6F6E53BF8}"/>
              </a:ext>
            </a:extLst>
          </p:cNvPr>
          <p:cNvPicPr>
            <a:picLocks noChangeAspect="1"/>
          </p:cNvPicPr>
          <p:nvPr>
            <p:custDataLst>
              <p:tags r:id="rId9"/>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806009" y="2505670"/>
            <a:ext cx="617940" cy="617940"/>
          </a:xfrm>
          <a:prstGeom prst="rect">
            <a:avLst/>
          </a:prstGeom>
        </p:spPr>
      </p:pic>
      <p:pic>
        <p:nvPicPr>
          <p:cNvPr id="18" name="Graphic 17" descr="Man with solid fill">
            <a:extLst>
              <a:ext uri="{FF2B5EF4-FFF2-40B4-BE49-F238E27FC236}">
                <a16:creationId xmlns:a16="http://schemas.microsoft.com/office/drawing/2014/main" id="{72DAD2C2-812B-BB5E-B7DF-FDDA8BBC3B81}"/>
              </a:ext>
            </a:extLst>
          </p:cNvPr>
          <p:cNvPicPr>
            <a:picLocks noChangeAspect="1"/>
          </p:cNvPicPr>
          <p:nvPr>
            <p:custDataLst>
              <p:tags r:id="rId10"/>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94304" y="2505670"/>
            <a:ext cx="617940" cy="617940"/>
          </a:xfrm>
          <a:prstGeom prst="rect">
            <a:avLst/>
          </a:prstGeom>
        </p:spPr>
      </p:pic>
      <p:pic>
        <p:nvPicPr>
          <p:cNvPr id="19" name="Graphic 18" descr="Man with solid fill">
            <a:extLst>
              <a:ext uri="{FF2B5EF4-FFF2-40B4-BE49-F238E27FC236}">
                <a16:creationId xmlns:a16="http://schemas.microsoft.com/office/drawing/2014/main" id="{9693312E-6182-0E5C-5DBE-D15AD6D6B588}"/>
              </a:ext>
            </a:extLst>
          </p:cNvPr>
          <p:cNvPicPr>
            <a:picLocks noChangeAspect="1"/>
          </p:cNvPicPr>
          <p:nvPr>
            <p:custDataLst>
              <p:tags r:id="rId11"/>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82599" y="2505670"/>
            <a:ext cx="617940" cy="617940"/>
          </a:xfrm>
          <a:prstGeom prst="rect">
            <a:avLst/>
          </a:prstGeom>
        </p:spPr>
      </p:pic>
      <p:pic>
        <p:nvPicPr>
          <p:cNvPr id="20" name="Graphic 19" descr="Man with solid fill">
            <a:extLst>
              <a:ext uri="{FF2B5EF4-FFF2-40B4-BE49-F238E27FC236}">
                <a16:creationId xmlns:a16="http://schemas.microsoft.com/office/drawing/2014/main" id="{3ACA97E7-8AFB-CF01-4B8B-BF12F7A45F00}"/>
              </a:ext>
            </a:extLst>
          </p:cNvPr>
          <p:cNvPicPr>
            <a:picLocks noChangeAspect="1"/>
          </p:cNvPicPr>
          <p:nvPr>
            <p:custDataLst>
              <p:tags r:id="rId12"/>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270897" y="2505670"/>
            <a:ext cx="617940" cy="617940"/>
          </a:xfrm>
          <a:prstGeom prst="rect">
            <a:avLst/>
          </a:prstGeom>
        </p:spPr>
      </p:pic>
      <p:sp>
        <p:nvSpPr>
          <p:cNvPr id="24" name="TextBox 23">
            <a:extLst>
              <a:ext uri="{FF2B5EF4-FFF2-40B4-BE49-F238E27FC236}">
                <a16:creationId xmlns:a16="http://schemas.microsoft.com/office/drawing/2014/main" id="{14DEBEC2-DB43-6B0E-3CAC-87E06E337115}"/>
              </a:ext>
            </a:extLst>
          </p:cNvPr>
          <p:cNvSpPr txBox="1"/>
          <p:nvPr/>
        </p:nvSpPr>
        <p:spPr>
          <a:xfrm>
            <a:off x="6437312" y="3613665"/>
            <a:ext cx="5322888" cy="738664"/>
          </a:xfrm>
          <a:prstGeom prst="rect">
            <a:avLst/>
          </a:prstGeom>
          <a:noFill/>
        </p:spPr>
        <p:txBody>
          <a:bodyPr wrap="square" lIns="0" tIns="0" rIns="0" bIns="0" rtlCol="0" anchor="ctr">
            <a:spAutoFit/>
          </a:bodyPr>
          <a:lstStyle/>
          <a:p>
            <a:r>
              <a:rPr lang="en-US" sz="2400" b="1" dirty="0"/>
              <a:t>How many horses would there be in this room/your class/your school?</a:t>
            </a:r>
          </a:p>
        </p:txBody>
      </p:sp>
      <p:sp>
        <p:nvSpPr>
          <p:cNvPr id="25" name="Slide Number Placeholder 7">
            <a:extLst>
              <a:ext uri="{FF2B5EF4-FFF2-40B4-BE49-F238E27FC236}">
                <a16:creationId xmlns:a16="http://schemas.microsoft.com/office/drawing/2014/main" id="{CEFFBDC2-9164-D527-5690-8A233DDDD701}"/>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4</a:t>
            </a:fld>
            <a:endParaRPr lang="en-GB"/>
          </a:p>
        </p:txBody>
      </p:sp>
    </p:spTree>
    <p:extLst>
      <p:ext uri="{BB962C8B-B14F-4D97-AF65-F5344CB8AC3E}">
        <p14:creationId xmlns:p14="http://schemas.microsoft.com/office/powerpoint/2010/main" val="171746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3"/>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30" fill="hold"/>
                                        <p:tgtEl>
                                          <p:spTgt spid="6"/>
                                        </p:tgtEl>
                                        <p:attrNameLst>
                                          <p:attrName>ppt_w</p:attrName>
                                        </p:attrNameLst>
                                      </p:cBhvr>
                                      <p:tavLst>
                                        <p:tav tm="0">
                                          <p:val>
                                            <p:fltVal val="0"/>
                                          </p:val>
                                        </p:tav>
                                        <p:tav tm="100000">
                                          <p:val>
                                            <p:strVal val="#ppt_w"/>
                                          </p:val>
                                        </p:tav>
                                      </p:tavLst>
                                    </p:anim>
                                    <p:anim calcmode="lin" valueType="num">
                                      <p:cBhvr>
                                        <p:cTn id="15" dur="30" fill="hold"/>
                                        <p:tgtEl>
                                          <p:spTgt spid="6"/>
                                        </p:tgtEl>
                                        <p:attrNameLst>
                                          <p:attrName>ppt_h</p:attrName>
                                        </p:attrNameLst>
                                      </p:cBhvr>
                                      <p:tavLst>
                                        <p:tav tm="0">
                                          <p:val>
                                            <p:fltVal val="0"/>
                                          </p:val>
                                        </p:tav>
                                        <p:tav tm="100000">
                                          <p:val>
                                            <p:strVal val="#ppt_h"/>
                                          </p:val>
                                        </p:tav>
                                      </p:tavLst>
                                    </p:anim>
                                    <p:animEffect transition="in" filter="fade">
                                      <p:cBhvr>
                                        <p:cTn id="16" dur="30"/>
                                        <p:tgtEl>
                                          <p:spTgt spid="6"/>
                                        </p:tgtEl>
                                      </p:cBhvr>
                                    </p:animEffect>
                                  </p:childTnLst>
                                </p:cTn>
                              </p:par>
                              <p:par>
                                <p:cTn id="17" presetID="6" presetClass="emph" presetSubtype="0" decel="100000" fill="hold" nodeType="withEffect">
                                  <p:stCondLst>
                                    <p:cond delay="0"/>
                                  </p:stCondLst>
                                  <p:childTnLst>
                                    <p:animScale>
                                      <p:cBhvr>
                                        <p:cTn id="18" dur="500" fill="hold"/>
                                        <p:tgtEl>
                                          <p:spTgt spid="6"/>
                                        </p:tgtEl>
                                      </p:cBhvr>
                                      <p:by x="9999000" y="9999000"/>
                                    </p:animScale>
                                  </p:childTnLst>
                                </p:cTn>
                              </p:par>
                              <p:par>
                                <p:cTn id="19" presetID="6" presetClass="emph" presetSubtype="0" fill="hold" nodeType="withEffect">
                                  <p:stCondLst>
                                    <p:cond delay="0"/>
                                  </p:stCondLst>
                                  <p:childTnLst>
                                    <p:animScale>
                                      <p:cBhvr>
                                        <p:cTn id="20" dur="10" fill="hold"/>
                                        <p:tgtEl>
                                          <p:spTgt spid="6"/>
                                        </p:tgtEl>
                                      </p:cBhvr>
                                      <p:by x="1000" y="1000"/>
                                    </p:animScale>
                                  </p:childTnLst>
                                </p:cTn>
                              </p:par>
                              <p:par>
                                <p:cTn id="21" presetID="53" presetClass="entr" presetSubtype="16" fill="hold" nodeType="withEffect">
                                  <p:stCondLst>
                                    <p:cond delay="150"/>
                                  </p:stCondLst>
                                  <p:childTnLst>
                                    <p:set>
                                      <p:cBhvr>
                                        <p:cTn id="22" dur="1" fill="hold">
                                          <p:stCondLst>
                                            <p:cond delay="0"/>
                                          </p:stCondLst>
                                        </p:cTn>
                                        <p:tgtEl>
                                          <p:spTgt spid="9"/>
                                        </p:tgtEl>
                                        <p:attrNameLst>
                                          <p:attrName>style.visibility</p:attrName>
                                        </p:attrNameLst>
                                      </p:cBhvr>
                                      <p:to>
                                        <p:strVal val="visible"/>
                                      </p:to>
                                    </p:set>
                                    <p:anim calcmode="lin" valueType="num">
                                      <p:cBhvr>
                                        <p:cTn id="23" dur="30" fill="hold"/>
                                        <p:tgtEl>
                                          <p:spTgt spid="9"/>
                                        </p:tgtEl>
                                        <p:attrNameLst>
                                          <p:attrName>ppt_w</p:attrName>
                                        </p:attrNameLst>
                                      </p:cBhvr>
                                      <p:tavLst>
                                        <p:tav tm="0">
                                          <p:val>
                                            <p:fltVal val="0"/>
                                          </p:val>
                                        </p:tav>
                                        <p:tav tm="100000">
                                          <p:val>
                                            <p:strVal val="#ppt_w"/>
                                          </p:val>
                                        </p:tav>
                                      </p:tavLst>
                                    </p:anim>
                                    <p:anim calcmode="lin" valueType="num">
                                      <p:cBhvr>
                                        <p:cTn id="24" dur="30" fill="hold"/>
                                        <p:tgtEl>
                                          <p:spTgt spid="9"/>
                                        </p:tgtEl>
                                        <p:attrNameLst>
                                          <p:attrName>ppt_h</p:attrName>
                                        </p:attrNameLst>
                                      </p:cBhvr>
                                      <p:tavLst>
                                        <p:tav tm="0">
                                          <p:val>
                                            <p:fltVal val="0"/>
                                          </p:val>
                                        </p:tav>
                                        <p:tav tm="100000">
                                          <p:val>
                                            <p:strVal val="#ppt_h"/>
                                          </p:val>
                                        </p:tav>
                                      </p:tavLst>
                                    </p:anim>
                                    <p:animEffect transition="in" filter="fade">
                                      <p:cBhvr>
                                        <p:cTn id="25" dur="30"/>
                                        <p:tgtEl>
                                          <p:spTgt spid="9"/>
                                        </p:tgtEl>
                                      </p:cBhvr>
                                    </p:animEffect>
                                  </p:childTnLst>
                                </p:cTn>
                              </p:par>
                              <p:par>
                                <p:cTn id="26" presetID="6" presetClass="emph" presetSubtype="0" decel="100000" fill="hold" nodeType="withEffect">
                                  <p:stCondLst>
                                    <p:cond delay="150"/>
                                  </p:stCondLst>
                                  <p:childTnLst>
                                    <p:animScale>
                                      <p:cBhvr>
                                        <p:cTn id="27" dur="500" fill="hold"/>
                                        <p:tgtEl>
                                          <p:spTgt spid="9"/>
                                        </p:tgtEl>
                                      </p:cBhvr>
                                      <p:by x="9999000" y="9999000"/>
                                    </p:animScale>
                                  </p:childTnLst>
                                </p:cTn>
                              </p:par>
                              <p:par>
                                <p:cTn id="28" presetID="6" presetClass="emph" presetSubtype="0" fill="hold" nodeType="withEffect">
                                  <p:stCondLst>
                                    <p:cond delay="150"/>
                                  </p:stCondLst>
                                  <p:childTnLst>
                                    <p:animScale>
                                      <p:cBhvr>
                                        <p:cTn id="29" dur="10" fill="hold"/>
                                        <p:tgtEl>
                                          <p:spTgt spid="9"/>
                                        </p:tgtEl>
                                      </p:cBhvr>
                                      <p:by x="1000" y="1000"/>
                                    </p:animScale>
                                  </p:childTnLst>
                                </p:cTn>
                              </p:par>
                              <p:par>
                                <p:cTn id="30" presetID="53" presetClass="entr" presetSubtype="16" fill="hold" nodeType="withEffect">
                                  <p:stCondLst>
                                    <p:cond delay="3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30" fill="hold"/>
                                        <p:tgtEl>
                                          <p:spTgt spid="12"/>
                                        </p:tgtEl>
                                        <p:attrNameLst>
                                          <p:attrName>ppt_w</p:attrName>
                                        </p:attrNameLst>
                                      </p:cBhvr>
                                      <p:tavLst>
                                        <p:tav tm="0">
                                          <p:val>
                                            <p:fltVal val="0"/>
                                          </p:val>
                                        </p:tav>
                                        <p:tav tm="100000">
                                          <p:val>
                                            <p:strVal val="#ppt_w"/>
                                          </p:val>
                                        </p:tav>
                                      </p:tavLst>
                                    </p:anim>
                                    <p:anim calcmode="lin" valueType="num">
                                      <p:cBhvr>
                                        <p:cTn id="33" dur="30" fill="hold"/>
                                        <p:tgtEl>
                                          <p:spTgt spid="12"/>
                                        </p:tgtEl>
                                        <p:attrNameLst>
                                          <p:attrName>ppt_h</p:attrName>
                                        </p:attrNameLst>
                                      </p:cBhvr>
                                      <p:tavLst>
                                        <p:tav tm="0">
                                          <p:val>
                                            <p:fltVal val="0"/>
                                          </p:val>
                                        </p:tav>
                                        <p:tav tm="100000">
                                          <p:val>
                                            <p:strVal val="#ppt_h"/>
                                          </p:val>
                                        </p:tav>
                                      </p:tavLst>
                                    </p:anim>
                                    <p:animEffect transition="in" filter="fade">
                                      <p:cBhvr>
                                        <p:cTn id="34" dur="30"/>
                                        <p:tgtEl>
                                          <p:spTgt spid="12"/>
                                        </p:tgtEl>
                                      </p:cBhvr>
                                    </p:animEffect>
                                  </p:childTnLst>
                                </p:cTn>
                              </p:par>
                              <p:par>
                                <p:cTn id="35" presetID="6" presetClass="emph" presetSubtype="0" decel="100000" fill="hold" nodeType="withEffect">
                                  <p:stCondLst>
                                    <p:cond delay="300"/>
                                  </p:stCondLst>
                                  <p:childTnLst>
                                    <p:animScale>
                                      <p:cBhvr>
                                        <p:cTn id="36" dur="500" fill="hold"/>
                                        <p:tgtEl>
                                          <p:spTgt spid="12"/>
                                        </p:tgtEl>
                                      </p:cBhvr>
                                      <p:by x="9999000" y="9999000"/>
                                    </p:animScale>
                                  </p:childTnLst>
                                </p:cTn>
                              </p:par>
                              <p:par>
                                <p:cTn id="37" presetID="6" presetClass="emph" presetSubtype="0" fill="hold" nodeType="withEffect">
                                  <p:stCondLst>
                                    <p:cond delay="300"/>
                                  </p:stCondLst>
                                  <p:childTnLst>
                                    <p:animScale>
                                      <p:cBhvr>
                                        <p:cTn id="38" dur="10" fill="hold"/>
                                        <p:tgtEl>
                                          <p:spTgt spid="12"/>
                                        </p:tgtEl>
                                      </p:cBhvr>
                                      <p:by x="1000" y="1000"/>
                                    </p:animScale>
                                  </p:childTnLst>
                                </p:cTn>
                              </p:par>
                              <p:par>
                                <p:cTn id="39" presetID="53" presetClass="entr" presetSubtype="16" fill="hold" nodeType="withEffect">
                                  <p:stCondLst>
                                    <p:cond delay="450"/>
                                  </p:stCondLst>
                                  <p:childTnLst>
                                    <p:set>
                                      <p:cBhvr>
                                        <p:cTn id="40" dur="1" fill="hold">
                                          <p:stCondLst>
                                            <p:cond delay="0"/>
                                          </p:stCondLst>
                                        </p:cTn>
                                        <p:tgtEl>
                                          <p:spTgt spid="13"/>
                                        </p:tgtEl>
                                        <p:attrNameLst>
                                          <p:attrName>style.visibility</p:attrName>
                                        </p:attrNameLst>
                                      </p:cBhvr>
                                      <p:to>
                                        <p:strVal val="visible"/>
                                      </p:to>
                                    </p:set>
                                    <p:anim calcmode="lin" valueType="num">
                                      <p:cBhvr>
                                        <p:cTn id="41" dur="30" fill="hold"/>
                                        <p:tgtEl>
                                          <p:spTgt spid="13"/>
                                        </p:tgtEl>
                                        <p:attrNameLst>
                                          <p:attrName>ppt_w</p:attrName>
                                        </p:attrNameLst>
                                      </p:cBhvr>
                                      <p:tavLst>
                                        <p:tav tm="0">
                                          <p:val>
                                            <p:fltVal val="0"/>
                                          </p:val>
                                        </p:tav>
                                        <p:tav tm="100000">
                                          <p:val>
                                            <p:strVal val="#ppt_w"/>
                                          </p:val>
                                        </p:tav>
                                      </p:tavLst>
                                    </p:anim>
                                    <p:anim calcmode="lin" valueType="num">
                                      <p:cBhvr>
                                        <p:cTn id="42" dur="30" fill="hold"/>
                                        <p:tgtEl>
                                          <p:spTgt spid="13"/>
                                        </p:tgtEl>
                                        <p:attrNameLst>
                                          <p:attrName>ppt_h</p:attrName>
                                        </p:attrNameLst>
                                      </p:cBhvr>
                                      <p:tavLst>
                                        <p:tav tm="0">
                                          <p:val>
                                            <p:fltVal val="0"/>
                                          </p:val>
                                        </p:tav>
                                        <p:tav tm="100000">
                                          <p:val>
                                            <p:strVal val="#ppt_h"/>
                                          </p:val>
                                        </p:tav>
                                      </p:tavLst>
                                    </p:anim>
                                    <p:animEffect transition="in" filter="fade">
                                      <p:cBhvr>
                                        <p:cTn id="43" dur="30"/>
                                        <p:tgtEl>
                                          <p:spTgt spid="13"/>
                                        </p:tgtEl>
                                      </p:cBhvr>
                                    </p:animEffect>
                                  </p:childTnLst>
                                </p:cTn>
                              </p:par>
                              <p:par>
                                <p:cTn id="44" presetID="6" presetClass="emph" presetSubtype="0" decel="100000" fill="hold" nodeType="withEffect">
                                  <p:stCondLst>
                                    <p:cond delay="450"/>
                                  </p:stCondLst>
                                  <p:childTnLst>
                                    <p:animScale>
                                      <p:cBhvr>
                                        <p:cTn id="45" dur="500" fill="hold"/>
                                        <p:tgtEl>
                                          <p:spTgt spid="13"/>
                                        </p:tgtEl>
                                      </p:cBhvr>
                                      <p:by x="9999000" y="9999000"/>
                                    </p:animScale>
                                  </p:childTnLst>
                                </p:cTn>
                              </p:par>
                              <p:par>
                                <p:cTn id="46" presetID="6" presetClass="emph" presetSubtype="0" fill="hold" nodeType="withEffect">
                                  <p:stCondLst>
                                    <p:cond delay="450"/>
                                  </p:stCondLst>
                                  <p:childTnLst>
                                    <p:animScale>
                                      <p:cBhvr>
                                        <p:cTn id="47" dur="10" fill="hold"/>
                                        <p:tgtEl>
                                          <p:spTgt spid="13"/>
                                        </p:tgtEl>
                                      </p:cBhvr>
                                      <p:by x="1000" y="1000"/>
                                    </p:animScale>
                                  </p:childTnLst>
                                </p:cTn>
                              </p:par>
                              <p:par>
                                <p:cTn id="48" presetID="53" presetClass="entr" presetSubtype="16" fill="hold" nodeType="withEffect">
                                  <p:stCondLst>
                                    <p:cond delay="600"/>
                                  </p:stCondLst>
                                  <p:childTnLst>
                                    <p:set>
                                      <p:cBhvr>
                                        <p:cTn id="49" dur="1" fill="hold">
                                          <p:stCondLst>
                                            <p:cond delay="0"/>
                                          </p:stCondLst>
                                        </p:cTn>
                                        <p:tgtEl>
                                          <p:spTgt spid="14"/>
                                        </p:tgtEl>
                                        <p:attrNameLst>
                                          <p:attrName>style.visibility</p:attrName>
                                        </p:attrNameLst>
                                      </p:cBhvr>
                                      <p:to>
                                        <p:strVal val="visible"/>
                                      </p:to>
                                    </p:set>
                                    <p:anim calcmode="lin" valueType="num">
                                      <p:cBhvr>
                                        <p:cTn id="50" dur="30" fill="hold"/>
                                        <p:tgtEl>
                                          <p:spTgt spid="14"/>
                                        </p:tgtEl>
                                        <p:attrNameLst>
                                          <p:attrName>ppt_w</p:attrName>
                                        </p:attrNameLst>
                                      </p:cBhvr>
                                      <p:tavLst>
                                        <p:tav tm="0">
                                          <p:val>
                                            <p:fltVal val="0"/>
                                          </p:val>
                                        </p:tav>
                                        <p:tav tm="100000">
                                          <p:val>
                                            <p:strVal val="#ppt_w"/>
                                          </p:val>
                                        </p:tav>
                                      </p:tavLst>
                                    </p:anim>
                                    <p:anim calcmode="lin" valueType="num">
                                      <p:cBhvr>
                                        <p:cTn id="51" dur="30" fill="hold"/>
                                        <p:tgtEl>
                                          <p:spTgt spid="14"/>
                                        </p:tgtEl>
                                        <p:attrNameLst>
                                          <p:attrName>ppt_h</p:attrName>
                                        </p:attrNameLst>
                                      </p:cBhvr>
                                      <p:tavLst>
                                        <p:tav tm="0">
                                          <p:val>
                                            <p:fltVal val="0"/>
                                          </p:val>
                                        </p:tav>
                                        <p:tav tm="100000">
                                          <p:val>
                                            <p:strVal val="#ppt_h"/>
                                          </p:val>
                                        </p:tav>
                                      </p:tavLst>
                                    </p:anim>
                                    <p:animEffect transition="in" filter="fade">
                                      <p:cBhvr>
                                        <p:cTn id="52" dur="30"/>
                                        <p:tgtEl>
                                          <p:spTgt spid="14"/>
                                        </p:tgtEl>
                                      </p:cBhvr>
                                    </p:animEffect>
                                  </p:childTnLst>
                                </p:cTn>
                              </p:par>
                              <p:par>
                                <p:cTn id="53" presetID="6" presetClass="emph" presetSubtype="0" decel="100000" fill="hold" nodeType="withEffect">
                                  <p:stCondLst>
                                    <p:cond delay="600"/>
                                  </p:stCondLst>
                                  <p:childTnLst>
                                    <p:animScale>
                                      <p:cBhvr>
                                        <p:cTn id="54" dur="500" fill="hold"/>
                                        <p:tgtEl>
                                          <p:spTgt spid="14"/>
                                        </p:tgtEl>
                                      </p:cBhvr>
                                      <p:by x="9999000" y="9999000"/>
                                    </p:animScale>
                                  </p:childTnLst>
                                </p:cTn>
                              </p:par>
                              <p:par>
                                <p:cTn id="55" presetID="6" presetClass="emph" presetSubtype="0" fill="hold" nodeType="withEffect">
                                  <p:stCondLst>
                                    <p:cond delay="600"/>
                                  </p:stCondLst>
                                  <p:childTnLst>
                                    <p:animScale>
                                      <p:cBhvr>
                                        <p:cTn id="56" dur="10" fill="hold"/>
                                        <p:tgtEl>
                                          <p:spTgt spid="14"/>
                                        </p:tgtEl>
                                      </p:cBhvr>
                                      <p:by x="1000" y="1000"/>
                                    </p:animScale>
                                  </p:childTnLst>
                                </p:cTn>
                              </p:par>
                              <p:par>
                                <p:cTn id="57" presetID="53" presetClass="entr" presetSubtype="16" fill="hold"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30" fill="hold"/>
                                        <p:tgtEl>
                                          <p:spTgt spid="15"/>
                                        </p:tgtEl>
                                        <p:attrNameLst>
                                          <p:attrName>ppt_w</p:attrName>
                                        </p:attrNameLst>
                                      </p:cBhvr>
                                      <p:tavLst>
                                        <p:tav tm="0">
                                          <p:val>
                                            <p:fltVal val="0"/>
                                          </p:val>
                                        </p:tav>
                                        <p:tav tm="100000">
                                          <p:val>
                                            <p:strVal val="#ppt_w"/>
                                          </p:val>
                                        </p:tav>
                                      </p:tavLst>
                                    </p:anim>
                                    <p:anim calcmode="lin" valueType="num">
                                      <p:cBhvr>
                                        <p:cTn id="60" dur="30" fill="hold"/>
                                        <p:tgtEl>
                                          <p:spTgt spid="15"/>
                                        </p:tgtEl>
                                        <p:attrNameLst>
                                          <p:attrName>ppt_h</p:attrName>
                                        </p:attrNameLst>
                                      </p:cBhvr>
                                      <p:tavLst>
                                        <p:tav tm="0">
                                          <p:val>
                                            <p:fltVal val="0"/>
                                          </p:val>
                                        </p:tav>
                                        <p:tav tm="100000">
                                          <p:val>
                                            <p:strVal val="#ppt_h"/>
                                          </p:val>
                                        </p:tav>
                                      </p:tavLst>
                                    </p:anim>
                                    <p:animEffect transition="in" filter="fade">
                                      <p:cBhvr>
                                        <p:cTn id="61" dur="30"/>
                                        <p:tgtEl>
                                          <p:spTgt spid="15"/>
                                        </p:tgtEl>
                                      </p:cBhvr>
                                    </p:animEffect>
                                  </p:childTnLst>
                                </p:cTn>
                              </p:par>
                              <p:par>
                                <p:cTn id="62" presetID="6" presetClass="emph" presetSubtype="0" decel="100000" fill="hold" nodeType="withEffect">
                                  <p:stCondLst>
                                    <p:cond delay="750"/>
                                  </p:stCondLst>
                                  <p:childTnLst>
                                    <p:animScale>
                                      <p:cBhvr>
                                        <p:cTn id="63" dur="500" fill="hold"/>
                                        <p:tgtEl>
                                          <p:spTgt spid="15"/>
                                        </p:tgtEl>
                                      </p:cBhvr>
                                      <p:by x="9999000" y="9999000"/>
                                    </p:animScale>
                                  </p:childTnLst>
                                </p:cTn>
                              </p:par>
                              <p:par>
                                <p:cTn id="64" presetID="6" presetClass="emph" presetSubtype="0" fill="hold" nodeType="withEffect">
                                  <p:stCondLst>
                                    <p:cond delay="750"/>
                                  </p:stCondLst>
                                  <p:childTnLst>
                                    <p:animScale>
                                      <p:cBhvr>
                                        <p:cTn id="65" dur="10" fill="hold"/>
                                        <p:tgtEl>
                                          <p:spTgt spid="15"/>
                                        </p:tgtEl>
                                      </p:cBhvr>
                                      <p:by x="1000" y="1000"/>
                                    </p:animScale>
                                  </p:childTnLst>
                                </p:cTn>
                              </p:par>
                              <p:par>
                                <p:cTn id="66" presetID="53" presetClass="entr" presetSubtype="16" fill="hold" nodeType="withEffect">
                                  <p:stCondLst>
                                    <p:cond delay="900"/>
                                  </p:stCondLst>
                                  <p:childTnLst>
                                    <p:set>
                                      <p:cBhvr>
                                        <p:cTn id="67" dur="1" fill="hold">
                                          <p:stCondLst>
                                            <p:cond delay="0"/>
                                          </p:stCondLst>
                                        </p:cTn>
                                        <p:tgtEl>
                                          <p:spTgt spid="16"/>
                                        </p:tgtEl>
                                        <p:attrNameLst>
                                          <p:attrName>style.visibility</p:attrName>
                                        </p:attrNameLst>
                                      </p:cBhvr>
                                      <p:to>
                                        <p:strVal val="visible"/>
                                      </p:to>
                                    </p:set>
                                    <p:anim calcmode="lin" valueType="num">
                                      <p:cBhvr>
                                        <p:cTn id="68" dur="30" fill="hold"/>
                                        <p:tgtEl>
                                          <p:spTgt spid="16"/>
                                        </p:tgtEl>
                                        <p:attrNameLst>
                                          <p:attrName>ppt_w</p:attrName>
                                        </p:attrNameLst>
                                      </p:cBhvr>
                                      <p:tavLst>
                                        <p:tav tm="0">
                                          <p:val>
                                            <p:fltVal val="0"/>
                                          </p:val>
                                        </p:tav>
                                        <p:tav tm="100000">
                                          <p:val>
                                            <p:strVal val="#ppt_w"/>
                                          </p:val>
                                        </p:tav>
                                      </p:tavLst>
                                    </p:anim>
                                    <p:anim calcmode="lin" valueType="num">
                                      <p:cBhvr>
                                        <p:cTn id="69" dur="30" fill="hold"/>
                                        <p:tgtEl>
                                          <p:spTgt spid="16"/>
                                        </p:tgtEl>
                                        <p:attrNameLst>
                                          <p:attrName>ppt_h</p:attrName>
                                        </p:attrNameLst>
                                      </p:cBhvr>
                                      <p:tavLst>
                                        <p:tav tm="0">
                                          <p:val>
                                            <p:fltVal val="0"/>
                                          </p:val>
                                        </p:tav>
                                        <p:tav tm="100000">
                                          <p:val>
                                            <p:strVal val="#ppt_h"/>
                                          </p:val>
                                        </p:tav>
                                      </p:tavLst>
                                    </p:anim>
                                    <p:animEffect transition="in" filter="fade">
                                      <p:cBhvr>
                                        <p:cTn id="70" dur="30"/>
                                        <p:tgtEl>
                                          <p:spTgt spid="16"/>
                                        </p:tgtEl>
                                      </p:cBhvr>
                                    </p:animEffect>
                                  </p:childTnLst>
                                </p:cTn>
                              </p:par>
                              <p:par>
                                <p:cTn id="71" presetID="6" presetClass="emph" presetSubtype="0" decel="100000" fill="hold" nodeType="withEffect">
                                  <p:stCondLst>
                                    <p:cond delay="900"/>
                                  </p:stCondLst>
                                  <p:childTnLst>
                                    <p:animScale>
                                      <p:cBhvr>
                                        <p:cTn id="72" dur="500" fill="hold"/>
                                        <p:tgtEl>
                                          <p:spTgt spid="16"/>
                                        </p:tgtEl>
                                      </p:cBhvr>
                                      <p:by x="9999000" y="9999000"/>
                                    </p:animScale>
                                  </p:childTnLst>
                                </p:cTn>
                              </p:par>
                              <p:par>
                                <p:cTn id="73" presetID="6" presetClass="emph" presetSubtype="0" fill="hold" nodeType="withEffect">
                                  <p:stCondLst>
                                    <p:cond delay="900"/>
                                  </p:stCondLst>
                                  <p:childTnLst>
                                    <p:animScale>
                                      <p:cBhvr>
                                        <p:cTn id="74" dur="10" fill="hold"/>
                                        <p:tgtEl>
                                          <p:spTgt spid="16"/>
                                        </p:tgtEl>
                                      </p:cBhvr>
                                      <p:by x="1000" y="1000"/>
                                    </p:animScale>
                                  </p:childTnLst>
                                </p:cTn>
                              </p:par>
                              <p:par>
                                <p:cTn id="75" presetID="53" presetClass="entr" presetSubtype="16" fill="hold" nodeType="withEffect">
                                  <p:stCondLst>
                                    <p:cond delay="1050"/>
                                  </p:stCondLst>
                                  <p:childTnLst>
                                    <p:set>
                                      <p:cBhvr>
                                        <p:cTn id="76" dur="1" fill="hold">
                                          <p:stCondLst>
                                            <p:cond delay="0"/>
                                          </p:stCondLst>
                                        </p:cTn>
                                        <p:tgtEl>
                                          <p:spTgt spid="17"/>
                                        </p:tgtEl>
                                        <p:attrNameLst>
                                          <p:attrName>style.visibility</p:attrName>
                                        </p:attrNameLst>
                                      </p:cBhvr>
                                      <p:to>
                                        <p:strVal val="visible"/>
                                      </p:to>
                                    </p:set>
                                    <p:anim calcmode="lin" valueType="num">
                                      <p:cBhvr>
                                        <p:cTn id="77" dur="30" fill="hold"/>
                                        <p:tgtEl>
                                          <p:spTgt spid="17"/>
                                        </p:tgtEl>
                                        <p:attrNameLst>
                                          <p:attrName>ppt_w</p:attrName>
                                        </p:attrNameLst>
                                      </p:cBhvr>
                                      <p:tavLst>
                                        <p:tav tm="0">
                                          <p:val>
                                            <p:fltVal val="0"/>
                                          </p:val>
                                        </p:tav>
                                        <p:tav tm="100000">
                                          <p:val>
                                            <p:strVal val="#ppt_w"/>
                                          </p:val>
                                        </p:tav>
                                      </p:tavLst>
                                    </p:anim>
                                    <p:anim calcmode="lin" valueType="num">
                                      <p:cBhvr>
                                        <p:cTn id="78" dur="30" fill="hold"/>
                                        <p:tgtEl>
                                          <p:spTgt spid="17"/>
                                        </p:tgtEl>
                                        <p:attrNameLst>
                                          <p:attrName>ppt_h</p:attrName>
                                        </p:attrNameLst>
                                      </p:cBhvr>
                                      <p:tavLst>
                                        <p:tav tm="0">
                                          <p:val>
                                            <p:fltVal val="0"/>
                                          </p:val>
                                        </p:tav>
                                        <p:tav tm="100000">
                                          <p:val>
                                            <p:strVal val="#ppt_h"/>
                                          </p:val>
                                        </p:tav>
                                      </p:tavLst>
                                    </p:anim>
                                    <p:animEffect transition="in" filter="fade">
                                      <p:cBhvr>
                                        <p:cTn id="79" dur="30"/>
                                        <p:tgtEl>
                                          <p:spTgt spid="17"/>
                                        </p:tgtEl>
                                      </p:cBhvr>
                                    </p:animEffect>
                                  </p:childTnLst>
                                </p:cTn>
                              </p:par>
                              <p:par>
                                <p:cTn id="80" presetID="6" presetClass="emph" presetSubtype="0" decel="100000" fill="hold" nodeType="withEffect">
                                  <p:stCondLst>
                                    <p:cond delay="1050"/>
                                  </p:stCondLst>
                                  <p:childTnLst>
                                    <p:animScale>
                                      <p:cBhvr>
                                        <p:cTn id="81" dur="500" fill="hold"/>
                                        <p:tgtEl>
                                          <p:spTgt spid="17"/>
                                        </p:tgtEl>
                                      </p:cBhvr>
                                      <p:by x="9999000" y="9999000"/>
                                    </p:animScale>
                                  </p:childTnLst>
                                </p:cTn>
                              </p:par>
                              <p:par>
                                <p:cTn id="82" presetID="6" presetClass="emph" presetSubtype="0" fill="hold" nodeType="withEffect">
                                  <p:stCondLst>
                                    <p:cond delay="1050"/>
                                  </p:stCondLst>
                                  <p:childTnLst>
                                    <p:animScale>
                                      <p:cBhvr>
                                        <p:cTn id="83" dur="10" fill="hold"/>
                                        <p:tgtEl>
                                          <p:spTgt spid="17"/>
                                        </p:tgtEl>
                                      </p:cBhvr>
                                      <p:by x="1000" y="1000"/>
                                    </p:animScale>
                                  </p:childTnLst>
                                </p:cTn>
                              </p:par>
                              <p:par>
                                <p:cTn id="84" presetID="53" presetClass="entr" presetSubtype="16" fill="hold" nodeType="withEffect">
                                  <p:stCondLst>
                                    <p:cond delay="1200"/>
                                  </p:stCondLst>
                                  <p:childTnLst>
                                    <p:set>
                                      <p:cBhvr>
                                        <p:cTn id="85" dur="1" fill="hold">
                                          <p:stCondLst>
                                            <p:cond delay="0"/>
                                          </p:stCondLst>
                                        </p:cTn>
                                        <p:tgtEl>
                                          <p:spTgt spid="18"/>
                                        </p:tgtEl>
                                        <p:attrNameLst>
                                          <p:attrName>style.visibility</p:attrName>
                                        </p:attrNameLst>
                                      </p:cBhvr>
                                      <p:to>
                                        <p:strVal val="visible"/>
                                      </p:to>
                                    </p:set>
                                    <p:anim calcmode="lin" valueType="num">
                                      <p:cBhvr>
                                        <p:cTn id="86" dur="30" fill="hold"/>
                                        <p:tgtEl>
                                          <p:spTgt spid="18"/>
                                        </p:tgtEl>
                                        <p:attrNameLst>
                                          <p:attrName>ppt_w</p:attrName>
                                        </p:attrNameLst>
                                      </p:cBhvr>
                                      <p:tavLst>
                                        <p:tav tm="0">
                                          <p:val>
                                            <p:fltVal val="0"/>
                                          </p:val>
                                        </p:tav>
                                        <p:tav tm="100000">
                                          <p:val>
                                            <p:strVal val="#ppt_w"/>
                                          </p:val>
                                        </p:tav>
                                      </p:tavLst>
                                    </p:anim>
                                    <p:anim calcmode="lin" valueType="num">
                                      <p:cBhvr>
                                        <p:cTn id="87" dur="30" fill="hold"/>
                                        <p:tgtEl>
                                          <p:spTgt spid="18"/>
                                        </p:tgtEl>
                                        <p:attrNameLst>
                                          <p:attrName>ppt_h</p:attrName>
                                        </p:attrNameLst>
                                      </p:cBhvr>
                                      <p:tavLst>
                                        <p:tav tm="0">
                                          <p:val>
                                            <p:fltVal val="0"/>
                                          </p:val>
                                        </p:tav>
                                        <p:tav tm="100000">
                                          <p:val>
                                            <p:strVal val="#ppt_h"/>
                                          </p:val>
                                        </p:tav>
                                      </p:tavLst>
                                    </p:anim>
                                    <p:animEffect transition="in" filter="fade">
                                      <p:cBhvr>
                                        <p:cTn id="88" dur="30"/>
                                        <p:tgtEl>
                                          <p:spTgt spid="18"/>
                                        </p:tgtEl>
                                      </p:cBhvr>
                                    </p:animEffect>
                                  </p:childTnLst>
                                </p:cTn>
                              </p:par>
                              <p:par>
                                <p:cTn id="89" presetID="6" presetClass="emph" presetSubtype="0" decel="100000" fill="hold" nodeType="withEffect">
                                  <p:stCondLst>
                                    <p:cond delay="1200"/>
                                  </p:stCondLst>
                                  <p:childTnLst>
                                    <p:animScale>
                                      <p:cBhvr>
                                        <p:cTn id="90" dur="500" fill="hold"/>
                                        <p:tgtEl>
                                          <p:spTgt spid="18"/>
                                        </p:tgtEl>
                                      </p:cBhvr>
                                      <p:by x="9999000" y="9999000"/>
                                    </p:animScale>
                                  </p:childTnLst>
                                </p:cTn>
                              </p:par>
                              <p:par>
                                <p:cTn id="91" presetID="6" presetClass="emph" presetSubtype="0" fill="hold" nodeType="withEffect">
                                  <p:stCondLst>
                                    <p:cond delay="1200"/>
                                  </p:stCondLst>
                                  <p:childTnLst>
                                    <p:animScale>
                                      <p:cBhvr>
                                        <p:cTn id="92" dur="10" fill="hold"/>
                                        <p:tgtEl>
                                          <p:spTgt spid="18"/>
                                        </p:tgtEl>
                                      </p:cBhvr>
                                      <p:by x="1000" y="1000"/>
                                    </p:animScale>
                                  </p:childTnLst>
                                </p:cTn>
                              </p:par>
                              <p:par>
                                <p:cTn id="93" presetID="53" presetClass="entr" presetSubtype="16" fill="hold" nodeType="withEffect">
                                  <p:stCondLst>
                                    <p:cond delay="1350"/>
                                  </p:stCondLst>
                                  <p:childTnLst>
                                    <p:set>
                                      <p:cBhvr>
                                        <p:cTn id="94" dur="1" fill="hold">
                                          <p:stCondLst>
                                            <p:cond delay="0"/>
                                          </p:stCondLst>
                                        </p:cTn>
                                        <p:tgtEl>
                                          <p:spTgt spid="19"/>
                                        </p:tgtEl>
                                        <p:attrNameLst>
                                          <p:attrName>style.visibility</p:attrName>
                                        </p:attrNameLst>
                                      </p:cBhvr>
                                      <p:to>
                                        <p:strVal val="visible"/>
                                      </p:to>
                                    </p:set>
                                    <p:anim calcmode="lin" valueType="num">
                                      <p:cBhvr>
                                        <p:cTn id="95" dur="30" fill="hold"/>
                                        <p:tgtEl>
                                          <p:spTgt spid="19"/>
                                        </p:tgtEl>
                                        <p:attrNameLst>
                                          <p:attrName>ppt_w</p:attrName>
                                        </p:attrNameLst>
                                      </p:cBhvr>
                                      <p:tavLst>
                                        <p:tav tm="0">
                                          <p:val>
                                            <p:fltVal val="0"/>
                                          </p:val>
                                        </p:tav>
                                        <p:tav tm="100000">
                                          <p:val>
                                            <p:strVal val="#ppt_w"/>
                                          </p:val>
                                        </p:tav>
                                      </p:tavLst>
                                    </p:anim>
                                    <p:anim calcmode="lin" valueType="num">
                                      <p:cBhvr>
                                        <p:cTn id="96" dur="30" fill="hold"/>
                                        <p:tgtEl>
                                          <p:spTgt spid="19"/>
                                        </p:tgtEl>
                                        <p:attrNameLst>
                                          <p:attrName>ppt_h</p:attrName>
                                        </p:attrNameLst>
                                      </p:cBhvr>
                                      <p:tavLst>
                                        <p:tav tm="0">
                                          <p:val>
                                            <p:fltVal val="0"/>
                                          </p:val>
                                        </p:tav>
                                        <p:tav tm="100000">
                                          <p:val>
                                            <p:strVal val="#ppt_h"/>
                                          </p:val>
                                        </p:tav>
                                      </p:tavLst>
                                    </p:anim>
                                    <p:animEffect transition="in" filter="fade">
                                      <p:cBhvr>
                                        <p:cTn id="97" dur="30"/>
                                        <p:tgtEl>
                                          <p:spTgt spid="19"/>
                                        </p:tgtEl>
                                      </p:cBhvr>
                                    </p:animEffect>
                                  </p:childTnLst>
                                </p:cTn>
                              </p:par>
                              <p:par>
                                <p:cTn id="98" presetID="6" presetClass="emph" presetSubtype="0" decel="100000" fill="hold" nodeType="withEffect">
                                  <p:stCondLst>
                                    <p:cond delay="1350"/>
                                  </p:stCondLst>
                                  <p:childTnLst>
                                    <p:animScale>
                                      <p:cBhvr>
                                        <p:cTn id="99" dur="500" fill="hold"/>
                                        <p:tgtEl>
                                          <p:spTgt spid="19"/>
                                        </p:tgtEl>
                                      </p:cBhvr>
                                      <p:by x="9999000" y="9999000"/>
                                    </p:animScale>
                                  </p:childTnLst>
                                </p:cTn>
                              </p:par>
                              <p:par>
                                <p:cTn id="100" presetID="6" presetClass="emph" presetSubtype="0" fill="hold" nodeType="withEffect">
                                  <p:stCondLst>
                                    <p:cond delay="1350"/>
                                  </p:stCondLst>
                                  <p:childTnLst>
                                    <p:animScale>
                                      <p:cBhvr>
                                        <p:cTn id="101" dur="10" fill="hold"/>
                                        <p:tgtEl>
                                          <p:spTgt spid="19"/>
                                        </p:tgtEl>
                                      </p:cBhvr>
                                      <p:by x="1000" y="1000"/>
                                    </p:animScale>
                                  </p:childTnLst>
                                </p:cTn>
                              </p:par>
                              <p:par>
                                <p:cTn id="102" presetID="53" presetClass="entr" presetSubtype="16" fill="hold" nodeType="withEffect">
                                  <p:stCondLst>
                                    <p:cond delay="1500"/>
                                  </p:stCondLst>
                                  <p:childTnLst>
                                    <p:set>
                                      <p:cBhvr>
                                        <p:cTn id="103" dur="1" fill="hold">
                                          <p:stCondLst>
                                            <p:cond delay="0"/>
                                          </p:stCondLst>
                                        </p:cTn>
                                        <p:tgtEl>
                                          <p:spTgt spid="20"/>
                                        </p:tgtEl>
                                        <p:attrNameLst>
                                          <p:attrName>style.visibility</p:attrName>
                                        </p:attrNameLst>
                                      </p:cBhvr>
                                      <p:to>
                                        <p:strVal val="visible"/>
                                      </p:to>
                                    </p:set>
                                    <p:anim calcmode="lin" valueType="num">
                                      <p:cBhvr>
                                        <p:cTn id="104" dur="30" fill="hold"/>
                                        <p:tgtEl>
                                          <p:spTgt spid="20"/>
                                        </p:tgtEl>
                                        <p:attrNameLst>
                                          <p:attrName>ppt_w</p:attrName>
                                        </p:attrNameLst>
                                      </p:cBhvr>
                                      <p:tavLst>
                                        <p:tav tm="0">
                                          <p:val>
                                            <p:fltVal val="0"/>
                                          </p:val>
                                        </p:tav>
                                        <p:tav tm="100000">
                                          <p:val>
                                            <p:strVal val="#ppt_w"/>
                                          </p:val>
                                        </p:tav>
                                      </p:tavLst>
                                    </p:anim>
                                    <p:anim calcmode="lin" valueType="num">
                                      <p:cBhvr>
                                        <p:cTn id="105" dur="30" fill="hold"/>
                                        <p:tgtEl>
                                          <p:spTgt spid="20"/>
                                        </p:tgtEl>
                                        <p:attrNameLst>
                                          <p:attrName>ppt_h</p:attrName>
                                        </p:attrNameLst>
                                      </p:cBhvr>
                                      <p:tavLst>
                                        <p:tav tm="0">
                                          <p:val>
                                            <p:fltVal val="0"/>
                                          </p:val>
                                        </p:tav>
                                        <p:tav tm="100000">
                                          <p:val>
                                            <p:strVal val="#ppt_h"/>
                                          </p:val>
                                        </p:tav>
                                      </p:tavLst>
                                    </p:anim>
                                    <p:animEffect transition="in" filter="fade">
                                      <p:cBhvr>
                                        <p:cTn id="106" dur="30"/>
                                        <p:tgtEl>
                                          <p:spTgt spid="20"/>
                                        </p:tgtEl>
                                      </p:cBhvr>
                                    </p:animEffect>
                                  </p:childTnLst>
                                </p:cTn>
                              </p:par>
                              <p:par>
                                <p:cTn id="107" presetID="6" presetClass="emph" presetSubtype="0" decel="100000" fill="hold" nodeType="withEffect">
                                  <p:stCondLst>
                                    <p:cond delay="1500"/>
                                  </p:stCondLst>
                                  <p:childTnLst>
                                    <p:animScale>
                                      <p:cBhvr>
                                        <p:cTn id="108" dur="500" fill="hold"/>
                                        <p:tgtEl>
                                          <p:spTgt spid="20"/>
                                        </p:tgtEl>
                                      </p:cBhvr>
                                      <p:by x="9999000" y="9999000"/>
                                    </p:animScale>
                                  </p:childTnLst>
                                </p:cTn>
                              </p:par>
                              <p:par>
                                <p:cTn id="109" presetID="6" presetClass="emph" presetSubtype="0" fill="hold" nodeType="withEffect">
                                  <p:stCondLst>
                                    <p:cond delay="1500"/>
                                  </p:stCondLst>
                                  <p:childTnLst>
                                    <p:animScale>
                                      <p:cBhvr>
                                        <p:cTn id="110" dur="10" fill="hold"/>
                                        <p:tgtEl>
                                          <p:spTgt spid="20"/>
                                        </p:tgtEl>
                                      </p:cBhvr>
                                      <p:by x="1000" y="1000"/>
                                    </p:animScale>
                                  </p:childTnLst>
                                </p:cTn>
                              </p:par>
                              <p:par>
                                <p:cTn id="111" presetID="10" presetClass="entr" presetSubtype="0" fill="hold" grpId="0" nodeType="withEffect">
                                  <p:stCondLst>
                                    <p:cond delay="180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250"/>
                                        <p:tgtEl>
                                          <p:spTgt spid="24"/>
                                        </p:tgtEl>
                                      </p:cBhvr>
                                    </p:animEffect>
                                  </p:childTnLst>
                                </p:cTn>
                              </p:par>
                              <p:par>
                                <p:cTn id="114" presetID="42" presetClass="path" presetSubtype="0" decel="100000" fill="hold" grpId="1" nodeType="withEffect">
                                  <p:stCondLst>
                                    <p:cond delay="1800"/>
                                  </p:stCondLst>
                                  <p:childTnLst>
                                    <p:animMotion origin="layout" path="M -3.75E-6 -0.03472 L -3.75E-6 1.85185E-6 " pathEditMode="relative" rAng="0" ptsTypes="AA">
                                      <p:cBhvr>
                                        <p:cTn id="115" dur="500" fill="hold"/>
                                        <p:tgtEl>
                                          <p:spTgt spid="2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4" grpId="0"/>
      <p:bldP spid="2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Public Domain Horse Saddle Images | Free Photos, PNG Stickers, Wallpapers &amp;  Backgrounds - rawpixel">
            <a:extLst>
              <a:ext uri="{FF2B5EF4-FFF2-40B4-BE49-F238E27FC236}">
                <a16:creationId xmlns:a16="http://schemas.microsoft.com/office/drawing/2014/main" id="{BD97F5B8-161C-6C14-2BA2-FFBCF955389A}"/>
              </a:ext>
            </a:extLst>
          </p:cNvPr>
          <p:cNvPicPr>
            <a:picLocks noChangeAspect="1" noChangeArrowheads="1"/>
          </p:cNvPicPr>
          <p:nvPr>
            <p:custDataLst>
              <p:tags r:id="rId1"/>
            </p:custDataLst>
          </p:nvPr>
        </p:nvPicPr>
        <p:blipFill>
          <a:blip r:embed="rId6">
            <a:clrChange>
              <a:clrFrom>
                <a:srgbClr val="F5F5F3"/>
              </a:clrFrom>
              <a:clrTo>
                <a:srgbClr val="F5F5F3">
                  <a:alpha val="0"/>
                </a:srgbClr>
              </a:clrTo>
            </a:clrChange>
            <a:extLst>
              <a:ext uri="{28A0092B-C50C-407E-A947-70E740481C1C}">
                <a14:useLocalDpi xmlns:a14="http://schemas.microsoft.com/office/drawing/2010/main"/>
              </a:ext>
            </a:extLst>
          </a:blip>
          <a:srcRect/>
          <a:stretch>
            <a:fillRect/>
          </a:stretch>
        </p:blipFill>
        <p:spPr bwMode="auto">
          <a:xfrm>
            <a:off x="6050770" y="977021"/>
            <a:ext cx="4903958" cy="49039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13EE0D-33EB-C6D8-7138-92C10EBAE650}"/>
              </a:ext>
            </a:extLst>
          </p:cNvPr>
          <p:cNvSpPr txBox="1"/>
          <p:nvPr/>
        </p:nvSpPr>
        <p:spPr>
          <a:xfrm>
            <a:off x="431800" y="2505670"/>
            <a:ext cx="4787802" cy="1846659"/>
          </a:xfrm>
          <a:prstGeom prst="rect">
            <a:avLst/>
          </a:prstGeom>
          <a:noFill/>
        </p:spPr>
        <p:txBody>
          <a:bodyPr wrap="square" lIns="0" tIns="0" rIns="0" bIns="0" rtlCol="0" anchor="ctr">
            <a:spAutoFit/>
          </a:bodyPr>
          <a:lstStyle/>
          <a:p>
            <a:r>
              <a:rPr lang="en-US" sz="2000" dirty="0"/>
              <a:t>Horses were so important that many </a:t>
            </a:r>
            <a:br>
              <a:rPr lang="en-US" sz="2000" dirty="0"/>
            </a:br>
            <a:r>
              <a:rPr lang="en-US" sz="2000" dirty="0"/>
              <a:t>jobs came about as a result of their use </a:t>
            </a:r>
            <a:br>
              <a:rPr lang="en-US" sz="2000" dirty="0"/>
            </a:br>
            <a:r>
              <a:rPr lang="en-US" sz="2000" dirty="0"/>
              <a:t>in everyday life. Even if you didn’t </a:t>
            </a:r>
            <a:r>
              <a:rPr lang="en-US" sz="2000" i="1" dirty="0"/>
              <a:t>use</a:t>
            </a:r>
            <a:r>
              <a:rPr lang="en-US" sz="2000" dirty="0"/>
              <a:t> horses for your work, you might be a saddler, and make equipment for riding horses, or a farrier, who made and fitted horseshoes. </a:t>
            </a:r>
          </a:p>
        </p:txBody>
      </p:sp>
      <p:pic>
        <p:nvPicPr>
          <p:cNvPr id="2052" name="Picture 4" descr="Vintage horseshoe illustration | Free download under CC Attr… | Flickr">
            <a:extLst>
              <a:ext uri="{FF2B5EF4-FFF2-40B4-BE49-F238E27FC236}">
                <a16:creationId xmlns:a16="http://schemas.microsoft.com/office/drawing/2014/main" id="{4848C788-DB47-FCA5-E7C8-9AAAC247A3D0}"/>
              </a:ext>
            </a:extLst>
          </p:cNvPr>
          <p:cNvPicPr>
            <a:picLocks noChangeAspect="1" noChangeArrowheads="1"/>
          </p:cNvPicPr>
          <p:nvPr>
            <p:custDataLst>
              <p:tags r:id="rId2"/>
            </p:custDataLst>
          </p:nvPr>
        </p:nvPicPr>
        <p:blipFill rotWithShape="1">
          <a:blip r:embed="rId7" cstate="screen">
            <a:clrChange>
              <a:clrFrom>
                <a:srgbClr val="F6F6F6"/>
              </a:clrFrom>
              <a:clrTo>
                <a:srgbClr val="F6F6F6">
                  <a:alpha val="0"/>
                </a:srgbClr>
              </a:clrTo>
            </a:clrChange>
            <a:extLst>
              <a:ext uri="{28A0092B-C50C-407E-A947-70E740481C1C}">
                <a14:useLocalDpi xmlns:a14="http://schemas.microsoft.com/office/drawing/2010/main"/>
              </a:ext>
            </a:extLst>
          </a:blip>
          <a:srcRect l="23675" t="23675" r="23675" b="23675"/>
          <a:stretch/>
        </p:blipFill>
        <p:spPr bwMode="auto">
          <a:xfrm rot="9821780">
            <a:off x="5959120" y="1238919"/>
            <a:ext cx="1015640" cy="1015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intage horseshoe illustration | Free download under CC Attr… | Flickr">
            <a:extLst>
              <a:ext uri="{FF2B5EF4-FFF2-40B4-BE49-F238E27FC236}">
                <a16:creationId xmlns:a16="http://schemas.microsoft.com/office/drawing/2014/main" id="{67D9A178-9BF2-4B9E-747A-4C66F589513E}"/>
              </a:ext>
            </a:extLst>
          </p:cNvPr>
          <p:cNvPicPr>
            <a:picLocks noChangeAspect="1" noChangeArrowheads="1"/>
          </p:cNvPicPr>
          <p:nvPr>
            <p:custDataLst>
              <p:tags r:id="rId3"/>
            </p:custDataLst>
          </p:nvPr>
        </p:nvPicPr>
        <p:blipFill rotWithShape="1">
          <a:blip r:embed="rId8" cstate="screen">
            <a:clrChange>
              <a:clrFrom>
                <a:srgbClr val="F6F6F6"/>
              </a:clrFrom>
              <a:clrTo>
                <a:srgbClr val="F6F6F6">
                  <a:alpha val="0"/>
                </a:srgbClr>
              </a:clrTo>
            </a:clrChange>
            <a:extLst>
              <a:ext uri="{28A0092B-C50C-407E-A947-70E740481C1C}">
                <a14:useLocalDpi xmlns:a14="http://schemas.microsoft.com/office/drawing/2010/main"/>
              </a:ext>
            </a:extLst>
          </a:blip>
          <a:srcRect l="23675" t="23675" r="23675" b="23675"/>
          <a:stretch/>
        </p:blipFill>
        <p:spPr bwMode="auto">
          <a:xfrm rot="12273705">
            <a:off x="10077430" y="5040972"/>
            <a:ext cx="744496" cy="744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intage horseshoe illustration | Free download under CC Attr… | Flickr">
            <a:extLst>
              <a:ext uri="{FF2B5EF4-FFF2-40B4-BE49-F238E27FC236}">
                <a16:creationId xmlns:a16="http://schemas.microsoft.com/office/drawing/2014/main" id="{4FFF81E5-E34B-F249-2FED-B07257AD37B6}"/>
              </a:ext>
            </a:extLst>
          </p:cNvPr>
          <p:cNvPicPr>
            <a:picLocks noChangeAspect="1" noChangeArrowheads="1"/>
          </p:cNvPicPr>
          <p:nvPr>
            <p:custDataLst>
              <p:tags r:id="rId4"/>
            </p:custDataLst>
          </p:nvPr>
        </p:nvPicPr>
        <p:blipFill rotWithShape="1">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l="23675" t="23675" r="23675" b="23675"/>
          <a:stretch/>
        </p:blipFill>
        <p:spPr bwMode="auto">
          <a:xfrm rot="10383927">
            <a:off x="10481142" y="4349375"/>
            <a:ext cx="611512" cy="61151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DFF8884F-B317-E215-7F33-A6FA093DAFC0}"/>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5</a:t>
            </a:fld>
            <a:endParaRPr lang="en-GB"/>
          </a:p>
        </p:txBody>
      </p:sp>
    </p:spTree>
    <p:extLst>
      <p:ext uri="{BB962C8B-B14F-4D97-AF65-F5344CB8AC3E}">
        <p14:creationId xmlns:p14="http://schemas.microsoft.com/office/powerpoint/2010/main" val="223959963"/>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par>
                                    <p:cTn id="10" presetID="10"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 calcmode="lin" valueType="num">
                                          <p:cBhvr>
                                            <p:cTn id="16" dur="250" fill="hold"/>
                                            <p:tgtEl>
                                              <p:spTgt spid="2052"/>
                                            </p:tgtEl>
                                            <p:attrNameLst>
                                              <p:attrName>ppt_w</p:attrName>
                                            </p:attrNameLst>
                                          </p:cBhvr>
                                          <p:tavLst>
                                            <p:tav tm="0">
                                              <p:val>
                                                <p:fltVal val="0"/>
                                              </p:val>
                                            </p:tav>
                                            <p:tav tm="100000">
                                              <p:val>
                                                <p:strVal val="#ppt_w"/>
                                              </p:val>
                                            </p:tav>
                                          </p:tavLst>
                                        </p:anim>
                                        <p:anim calcmode="lin" valueType="num">
                                          <p:cBhvr>
                                            <p:cTn id="17" dur="250" fill="hold"/>
                                            <p:tgtEl>
                                              <p:spTgt spid="2052"/>
                                            </p:tgtEl>
                                            <p:attrNameLst>
                                              <p:attrName>ppt_h</p:attrName>
                                            </p:attrNameLst>
                                          </p:cBhvr>
                                          <p:tavLst>
                                            <p:tav tm="0">
                                              <p:val>
                                                <p:fltVal val="0"/>
                                              </p:val>
                                            </p:tav>
                                            <p:tav tm="100000">
                                              <p:val>
                                                <p:strVal val="#ppt_h"/>
                                              </p:val>
                                            </p:tav>
                                          </p:tavLst>
                                        </p:anim>
                                      </p:childTnLst>
                                    </p:cTn>
                                  </p:par>
                                  <p:par>
                                    <p:cTn id="18" presetID="6" presetClass="emph" presetSubtype="0" fill="hold" nodeType="withEffect" p14:presetBounceEnd="99000">
                                      <p:stCondLst>
                                        <p:cond delay="0"/>
                                      </p:stCondLst>
                                      <p:childTnLst>
                                        <p:animScale p14:bounceEnd="99000">
                                          <p:cBhvr>
                                            <p:cTn id="19" dur="1000" fill="hold"/>
                                            <p:tgtEl>
                                              <p:spTgt spid="2052"/>
                                            </p:tgtEl>
                                          </p:cBhvr>
                                          <p:by x="110000" y="110000"/>
                                        </p:animScale>
                                      </p:childTnLst>
                                    </p:cTn>
                                  </p:par>
                                  <p:par>
                                    <p:cTn id="20" presetID="8" presetClass="emph" presetSubtype="0" decel="100000" fill="hold" nodeType="withEffect">
                                      <p:stCondLst>
                                        <p:cond delay="0"/>
                                      </p:stCondLst>
                                      <p:childTnLst>
                                        <p:animRot by="21600000">
                                          <p:cBhvr>
                                            <p:cTn id="21" dur="500" fill="hold"/>
                                            <p:tgtEl>
                                              <p:spTgt spid="2052"/>
                                            </p:tgtEl>
                                            <p:attrNameLst>
                                              <p:attrName>r</p:attrName>
                                            </p:attrNameLst>
                                          </p:cBhvr>
                                        </p:animRot>
                                      </p:childTnLst>
                                    </p:cTn>
                                  </p:par>
                                  <p:par>
                                    <p:cTn id="22" presetID="6" presetClass="emph" presetSubtype="0" fill="hold" nodeType="withEffect">
                                      <p:stCondLst>
                                        <p:cond delay="0"/>
                                      </p:stCondLst>
                                      <p:childTnLst>
                                        <p:animScale>
                                          <p:cBhvr>
                                            <p:cTn id="23" dur="250" fill="hold"/>
                                            <p:tgtEl>
                                              <p:spTgt spid="2052"/>
                                            </p:tgtEl>
                                          </p:cBhvr>
                                          <p:by x="91000" y="91000"/>
                                        </p:animScale>
                                      </p:childTnLst>
                                    </p:cTn>
                                  </p:par>
                                  <p:par>
                                    <p:cTn id="24" presetID="23" presetClass="entr" presetSubtype="16" fill="hold" nodeType="withEffect">
                                      <p:stCondLst>
                                        <p:cond delay="100"/>
                                      </p:stCondLst>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ppt_w</p:attrName>
                                            </p:attrNameLst>
                                          </p:cBhvr>
                                          <p:tavLst>
                                            <p:tav tm="0">
                                              <p:val>
                                                <p:fltVal val="0"/>
                                              </p:val>
                                            </p:tav>
                                            <p:tav tm="100000">
                                              <p:val>
                                                <p:strVal val="#ppt_w"/>
                                              </p:val>
                                            </p:tav>
                                          </p:tavLst>
                                        </p:anim>
                                        <p:anim calcmode="lin" valueType="num">
                                          <p:cBhvr>
                                            <p:cTn id="27" dur="250" fill="hold"/>
                                            <p:tgtEl>
                                              <p:spTgt spid="7"/>
                                            </p:tgtEl>
                                            <p:attrNameLst>
                                              <p:attrName>ppt_h</p:attrName>
                                            </p:attrNameLst>
                                          </p:cBhvr>
                                          <p:tavLst>
                                            <p:tav tm="0">
                                              <p:val>
                                                <p:fltVal val="0"/>
                                              </p:val>
                                            </p:tav>
                                            <p:tav tm="100000">
                                              <p:val>
                                                <p:strVal val="#ppt_h"/>
                                              </p:val>
                                            </p:tav>
                                          </p:tavLst>
                                        </p:anim>
                                      </p:childTnLst>
                                    </p:cTn>
                                  </p:par>
                                  <p:par>
                                    <p:cTn id="28" presetID="6" presetClass="emph" presetSubtype="0" fill="hold" nodeType="withEffect" p14:presetBounceEnd="99000">
                                      <p:stCondLst>
                                        <p:cond delay="100"/>
                                      </p:stCondLst>
                                      <p:childTnLst>
                                        <p:animScale p14:bounceEnd="99000">
                                          <p:cBhvr>
                                            <p:cTn id="29" dur="1000" fill="hold"/>
                                            <p:tgtEl>
                                              <p:spTgt spid="7"/>
                                            </p:tgtEl>
                                          </p:cBhvr>
                                          <p:by x="110000" y="110000"/>
                                        </p:animScale>
                                      </p:childTnLst>
                                    </p:cTn>
                                  </p:par>
                                  <p:par>
                                    <p:cTn id="30" presetID="8" presetClass="emph" presetSubtype="0" decel="100000" fill="hold" nodeType="withEffect">
                                      <p:stCondLst>
                                        <p:cond delay="100"/>
                                      </p:stCondLst>
                                      <p:childTnLst>
                                        <p:animRot by="21600000">
                                          <p:cBhvr>
                                            <p:cTn id="31" dur="500" fill="hold"/>
                                            <p:tgtEl>
                                              <p:spTgt spid="7"/>
                                            </p:tgtEl>
                                            <p:attrNameLst>
                                              <p:attrName>r</p:attrName>
                                            </p:attrNameLst>
                                          </p:cBhvr>
                                        </p:animRot>
                                      </p:childTnLst>
                                    </p:cTn>
                                  </p:par>
                                  <p:par>
                                    <p:cTn id="32" presetID="6" presetClass="emph" presetSubtype="0" fill="hold" nodeType="withEffect">
                                      <p:stCondLst>
                                        <p:cond delay="100"/>
                                      </p:stCondLst>
                                      <p:childTnLst>
                                        <p:animScale>
                                          <p:cBhvr>
                                            <p:cTn id="33" dur="250" fill="hold"/>
                                            <p:tgtEl>
                                              <p:spTgt spid="7"/>
                                            </p:tgtEl>
                                          </p:cBhvr>
                                          <p:by x="91000" y="91000"/>
                                        </p:animScale>
                                      </p:childTnLst>
                                    </p:cTn>
                                  </p:par>
                                  <p:par>
                                    <p:cTn id="34" presetID="23" presetClass="entr" presetSubtype="16" fill="hold" nodeType="withEffect">
                                      <p:stCondLst>
                                        <p:cond delay="200"/>
                                      </p:stCondLst>
                                      <p:childTnLst>
                                        <p:set>
                                          <p:cBhvr>
                                            <p:cTn id="35" dur="1" fill="hold">
                                              <p:stCondLst>
                                                <p:cond delay="0"/>
                                              </p:stCondLst>
                                            </p:cTn>
                                            <p:tgtEl>
                                              <p:spTgt spid="6"/>
                                            </p:tgtEl>
                                            <p:attrNameLst>
                                              <p:attrName>style.visibility</p:attrName>
                                            </p:attrNameLst>
                                          </p:cBhvr>
                                          <p:to>
                                            <p:strVal val="visible"/>
                                          </p:to>
                                        </p:set>
                                        <p:anim calcmode="lin" valueType="num">
                                          <p:cBhvr>
                                            <p:cTn id="36" dur="250" fill="hold"/>
                                            <p:tgtEl>
                                              <p:spTgt spid="6"/>
                                            </p:tgtEl>
                                            <p:attrNameLst>
                                              <p:attrName>ppt_w</p:attrName>
                                            </p:attrNameLst>
                                          </p:cBhvr>
                                          <p:tavLst>
                                            <p:tav tm="0">
                                              <p:val>
                                                <p:fltVal val="0"/>
                                              </p:val>
                                            </p:tav>
                                            <p:tav tm="100000">
                                              <p:val>
                                                <p:strVal val="#ppt_w"/>
                                              </p:val>
                                            </p:tav>
                                          </p:tavLst>
                                        </p:anim>
                                        <p:anim calcmode="lin" valueType="num">
                                          <p:cBhvr>
                                            <p:cTn id="37" dur="250" fill="hold"/>
                                            <p:tgtEl>
                                              <p:spTgt spid="6"/>
                                            </p:tgtEl>
                                            <p:attrNameLst>
                                              <p:attrName>ppt_h</p:attrName>
                                            </p:attrNameLst>
                                          </p:cBhvr>
                                          <p:tavLst>
                                            <p:tav tm="0">
                                              <p:val>
                                                <p:fltVal val="0"/>
                                              </p:val>
                                            </p:tav>
                                            <p:tav tm="100000">
                                              <p:val>
                                                <p:strVal val="#ppt_h"/>
                                              </p:val>
                                            </p:tav>
                                          </p:tavLst>
                                        </p:anim>
                                      </p:childTnLst>
                                    </p:cTn>
                                  </p:par>
                                  <p:par>
                                    <p:cTn id="38" presetID="6" presetClass="emph" presetSubtype="0" fill="hold" nodeType="withEffect" p14:presetBounceEnd="99000">
                                      <p:stCondLst>
                                        <p:cond delay="200"/>
                                      </p:stCondLst>
                                      <p:childTnLst>
                                        <p:animScale p14:bounceEnd="99000">
                                          <p:cBhvr>
                                            <p:cTn id="39" dur="1000" fill="hold"/>
                                            <p:tgtEl>
                                              <p:spTgt spid="6"/>
                                            </p:tgtEl>
                                          </p:cBhvr>
                                          <p:by x="110000" y="110000"/>
                                        </p:animScale>
                                      </p:childTnLst>
                                    </p:cTn>
                                  </p:par>
                                  <p:par>
                                    <p:cTn id="40" presetID="8" presetClass="emph" presetSubtype="0" decel="100000" fill="hold" nodeType="withEffect">
                                      <p:stCondLst>
                                        <p:cond delay="200"/>
                                      </p:stCondLst>
                                      <p:childTnLst>
                                        <p:animRot by="21600000">
                                          <p:cBhvr>
                                            <p:cTn id="41" dur="500" fill="hold"/>
                                            <p:tgtEl>
                                              <p:spTgt spid="6"/>
                                            </p:tgtEl>
                                            <p:attrNameLst>
                                              <p:attrName>r</p:attrName>
                                            </p:attrNameLst>
                                          </p:cBhvr>
                                        </p:animRot>
                                      </p:childTnLst>
                                    </p:cTn>
                                  </p:par>
                                  <p:par>
                                    <p:cTn id="42" presetID="6" presetClass="emph" presetSubtype="0" fill="hold" nodeType="withEffect">
                                      <p:stCondLst>
                                        <p:cond delay="200"/>
                                      </p:stCondLst>
                                      <p:childTnLst>
                                        <p:animScale>
                                          <p:cBhvr>
                                            <p:cTn id="43" dur="250" fill="hold"/>
                                            <p:tgtEl>
                                              <p:spTgt spid="6"/>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par>
                                    <p:cTn id="10" presetID="10"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 calcmode="lin" valueType="num">
                                          <p:cBhvr>
                                            <p:cTn id="16" dur="250" fill="hold"/>
                                            <p:tgtEl>
                                              <p:spTgt spid="2052"/>
                                            </p:tgtEl>
                                            <p:attrNameLst>
                                              <p:attrName>ppt_w</p:attrName>
                                            </p:attrNameLst>
                                          </p:cBhvr>
                                          <p:tavLst>
                                            <p:tav tm="0">
                                              <p:val>
                                                <p:fltVal val="0"/>
                                              </p:val>
                                            </p:tav>
                                            <p:tav tm="100000">
                                              <p:val>
                                                <p:strVal val="#ppt_w"/>
                                              </p:val>
                                            </p:tav>
                                          </p:tavLst>
                                        </p:anim>
                                        <p:anim calcmode="lin" valueType="num">
                                          <p:cBhvr>
                                            <p:cTn id="17" dur="250" fill="hold"/>
                                            <p:tgtEl>
                                              <p:spTgt spid="2052"/>
                                            </p:tgtEl>
                                            <p:attrNameLst>
                                              <p:attrName>ppt_h</p:attrName>
                                            </p:attrNameLst>
                                          </p:cBhvr>
                                          <p:tavLst>
                                            <p:tav tm="0">
                                              <p:val>
                                                <p:fltVal val="0"/>
                                              </p:val>
                                            </p:tav>
                                            <p:tav tm="100000">
                                              <p:val>
                                                <p:strVal val="#ppt_h"/>
                                              </p:val>
                                            </p:tav>
                                          </p:tavLst>
                                        </p:anim>
                                      </p:childTnLst>
                                    </p:cTn>
                                  </p:par>
                                  <p:par>
                                    <p:cTn id="18" presetID="6" presetClass="emph" presetSubtype="0" fill="hold" nodeType="withEffect">
                                      <p:stCondLst>
                                        <p:cond delay="0"/>
                                      </p:stCondLst>
                                      <p:childTnLst>
                                        <p:animScale>
                                          <p:cBhvr>
                                            <p:cTn id="19" dur="1000" fill="hold"/>
                                            <p:tgtEl>
                                              <p:spTgt spid="2052"/>
                                            </p:tgtEl>
                                          </p:cBhvr>
                                          <p:by x="110000" y="110000"/>
                                        </p:animScale>
                                      </p:childTnLst>
                                    </p:cTn>
                                  </p:par>
                                  <p:par>
                                    <p:cTn id="20" presetID="8" presetClass="emph" presetSubtype="0" decel="100000" fill="hold" nodeType="withEffect">
                                      <p:stCondLst>
                                        <p:cond delay="0"/>
                                      </p:stCondLst>
                                      <p:childTnLst>
                                        <p:animRot by="21600000">
                                          <p:cBhvr>
                                            <p:cTn id="21" dur="500" fill="hold"/>
                                            <p:tgtEl>
                                              <p:spTgt spid="2052"/>
                                            </p:tgtEl>
                                            <p:attrNameLst>
                                              <p:attrName>r</p:attrName>
                                            </p:attrNameLst>
                                          </p:cBhvr>
                                        </p:animRot>
                                      </p:childTnLst>
                                    </p:cTn>
                                  </p:par>
                                  <p:par>
                                    <p:cTn id="22" presetID="6" presetClass="emph" presetSubtype="0" fill="hold" nodeType="withEffect">
                                      <p:stCondLst>
                                        <p:cond delay="0"/>
                                      </p:stCondLst>
                                      <p:childTnLst>
                                        <p:animScale>
                                          <p:cBhvr>
                                            <p:cTn id="23" dur="250" fill="hold"/>
                                            <p:tgtEl>
                                              <p:spTgt spid="2052"/>
                                            </p:tgtEl>
                                          </p:cBhvr>
                                          <p:by x="91000" y="91000"/>
                                        </p:animScale>
                                      </p:childTnLst>
                                    </p:cTn>
                                  </p:par>
                                  <p:par>
                                    <p:cTn id="24" presetID="23" presetClass="entr" presetSubtype="16" fill="hold" nodeType="withEffect">
                                      <p:stCondLst>
                                        <p:cond delay="100"/>
                                      </p:stCondLst>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ppt_w</p:attrName>
                                            </p:attrNameLst>
                                          </p:cBhvr>
                                          <p:tavLst>
                                            <p:tav tm="0">
                                              <p:val>
                                                <p:fltVal val="0"/>
                                              </p:val>
                                            </p:tav>
                                            <p:tav tm="100000">
                                              <p:val>
                                                <p:strVal val="#ppt_w"/>
                                              </p:val>
                                            </p:tav>
                                          </p:tavLst>
                                        </p:anim>
                                        <p:anim calcmode="lin" valueType="num">
                                          <p:cBhvr>
                                            <p:cTn id="27" dur="250" fill="hold"/>
                                            <p:tgtEl>
                                              <p:spTgt spid="7"/>
                                            </p:tgtEl>
                                            <p:attrNameLst>
                                              <p:attrName>ppt_h</p:attrName>
                                            </p:attrNameLst>
                                          </p:cBhvr>
                                          <p:tavLst>
                                            <p:tav tm="0">
                                              <p:val>
                                                <p:fltVal val="0"/>
                                              </p:val>
                                            </p:tav>
                                            <p:tav tm="100000">
                                              <p:val>
                                                <p:strVal val="#ppt_h"/>
                                              </p:val>
                                            </p:tav>
                                          </p:tavLst>
                                        </p:anim>
                                      </p:childTnLst>
                                    </p:cTn>
                                  </p:par>
                                  <p:par>
                                    <p:cTn id="28" presetID="6" presetClass="emph" presetSubtype="0" fill="hold" nodeType="withEffect">
                                      <p:stCondLst>
                                        <p:cond delay="100"/>
                                      </p:stCondLst>
                                      <p:childTnLst>
                                        <p:animScale>
                                          <p:cBhvr>
                                            <p:cTn id="29" dur="1000" fill="hold"/>
                                            <p:tgtEl>
                                              <p:spTgt spid="7"/>
                                            </p:tgtEl>
                                          </p:cBhvr>
                                          <p:by x="110000" y="110000"/>
                                        </p:animScale>
                                      </p:childTnLst>
                                    </p:cTn>
                                  </p:par>
                                  <p:par>
                                    <p:cTn id="30" presetID="8" presetClass="emph" presetSubtype="0" decel="100000" fill="hold" nodeType="withEffect">
                                      <p:stCondLst>
                                        <p:cond delay="100"/>
                                      </p:stCondLst>
                                      <p:childTnLst>
                                        <p:animRot by="21600000">
                                          <p:cBhvr>
                                            <p:cTn id="31" dur="500" fill="hold"/>
                                            <p:tgtEl>
                                              <p:spTgt spid="7"/>
                                            </p:tgtEl>
                                            <p:attrNameLst>
                                              <p:attrName>r</p:attrName>
                                            </p:attrNameLst>
                                          </p:cBhvr>
                                        </p:animRot>
                                      </p:childTnLst>
                                    </p:cTn>
                                  </p:par>
                                  <p:par>
                                    <p:cTn id="32" presetID="6" presetClass="emph" presetSubtype="0" fill="hold" nodeType="withEffect">
                                      <p:stCondLst>
                                        <p:cond delay="100"/>
                                      </p:stCondLst>
                                      <p:childTnLst>
                                        <p:animScale>
                                          <p:cBhvr>
                                            <p:cTn id="33" dur="250" fill="hold"/>
                                            <p:tgtEl>
                                              <p:spTgt spid="7"/>
                                            </p:tgtEl>
                                          </p:cBhvr>
                                          <p:by x="91000" y="91000"/>
                                        </p:animScale>
                                      </p:childTnLst>
                                    </p:cTn>
                                  </p:par>
                                  <p:par>
                                    <p:cTn id="34" presetID="23" presetClass="entr" presetSubtype="16" fill="hold" nodeType="withEffect">
                                      <p:stCondLst>
                                        <p:cond delay="200"/>
                                      </p:stCondLst>
                                      <p:childTnLst>
                                        <p:set>
                                          <p:cBhvr>
                                            <p:cTn id="35" dur="1" fill="hold">
                                              <p:stCondLst>
                                                <p:cond delay="0"/>
                                              </p:stCondLst>
                                            </p:cTn>
                                            <p:tgtEl>
                                              <p:spTgt spid="6"/>
                                            </p:tgtEl>
                                            <p:attrNameLst>
                                              <p:attrName>style.visibility</p:attrName>
                                            </p:attrNameLst>
                                          </p:cBhvr>
                                          <p:to>
                                            <p:strVal val="visible"/>
                                          </p:to>
                                        </p:set>
                                        <p:anim calcmode="lin" valueType="num">
                                          <p:cBhvr>
                                            <p:cTn id="36" dur="250" fill="hold"/>
                                            <p:tgtEl>
                                              <p:spTgt spid="6"/>
                                            </p:tgtEl>
                                            <p:attrNameLst>
                                              <p:attrName>ppt_w</p:attrName>
                                            </p:attrNameLst>
                                          </p:cBhvr>
                                          <p:tavLst>
                                            <p:tav tm="0">
                                              <p:val>
                                                <p:fltVal val="0"/>
                                              </p:val>
                                            </p:tav>
                                            <p:tav tm="100000">
                                              <p:val>
                                                <p:strVal val="#ppt_w"/>
                                              </p:val>
                                            </p:tav>
                                          </p:tavLst>
                                        </p:anim>
                                        <p:anim calcmode="lin" valueType="num">
                                          <p:cBhvr>
                                            <p:cTn id="37" dur="250" fill="hold"/>
                                            <p:tgtEl>
                                              <p:spTgt spid="6"/>
                                            </p:tgtEl>
                                            <p:attrNameLst>
                                              <p:attrName>ppt_h</p:attrName>
                                            </p:attrNameLst>
                                          </p:cBhvr>
                                          <p:tavLst>
                                            <p:tav tm="0">
                                              <p:val>
                                                <p:fltVal val="0"/>
                                              </p:val>
                                            </p:tav>
                                            <p:tav tm="100000">
                                              <p:val>
                                                <p:strVal val="#ppt_h"/>
                                              </p:val>
                                            </p:tav>
                                          </p:tavLst>
                                        </p:anim>
                                      </p:childTnLst>
                                    </p:cTn>
                                  </p:par>
                                  <p:par>
                                    <p:cTn id="38" presetID="6" presetClass="emph" presetSubtype="0" fill="hold" nodeType="withEffect">
                                      <p:stCondLst>
                                        <p:cond delay="200"/>
                                      </p:stCondLst>
                                      <p:childTnLst>
                                        <p:animScale>
                                          <p:cBhvr>
                                            <p:cTn id="39" dur="1000" fill="hold"/>
                                            <p:tgtEl>
                                              <p:spTgt spid="6"/>
                                            </p:tgtEl>
                                          </p:cBhvr>
                                          <p:by x="110000" y="110000"/>
                                        </p:animScale>
                                      </p:childTnLst>
                                    </p:cTn>
                                  </p:par>
                                  <p:par>
                                    <p:cTn id="40" presetID="8" presetClass="emph" presetSubtype="0" decel="100000" fill="hold" nodeType="withEffect">
                                      <p:stCondLst>
                                        <p:cond delay="200"/>
                                      </p:stCondLst>
                                      <p:childTnLst>
                                        <p:animRot by="21600000">
                                          <p:cBhvr>
                                            <p:cTn id="41" dur="500" fill="hold"/>
                                            <p:tgtEl>
                                              <p:spTgt spid="6"/>
                                            </p:tgtEl>
                                            <p:attrNameLst>
                                              <p:attrName>r</p:attrName>
                                            </p:attrNameLst>
                                          </p:cBhvr>
                                        </p:animRot>
                                      </p:childTnLst>
                                    </p:cTn>
                                  </p:par>
                                  <p:par>
                                    <p:cTn id="42" presetID="6" presetClass="emph" presetSubtype="0" fill="hold" nodeType="withEffect">
                                      <p:stCondLst>
                                        <p:cond delay="200"/>
                                      </p:stCondLst>
                                      <p:childTnLst>
                                        <p:animScale>
                                          <p:cBhvr>
                                            <p:cTn id="43" dur="250" fill="hold"/>
                                            <p:tgtEl>
                                              <p:spTgt spid="6"/>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66972D9-DA6F-FC66-E97E-5C1CBCB7D770}"/>
              </a:ext>
            </a:extLst>
          </p:cNvPr>
          <p:cNvPicPr>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l="11545" t="1845" r="32908"/>
          <a:stretch/>
        </p:blipFill>
        <p:spPr bwMode="auto">
          <a:xfrm>
            <a:off x="0" y="0"/>
            <a:ext cx="6005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87E44CD-506D-A5C6-BC9C-B1F66FE079EB}"/>
              </a:ext>
            </a:extLst>
          </p:cNvPr>
          <p:cNvSpPr txBox="1"/>
          <p:nvPr/>
        </p:nvSpPr>
        <p:spPr>
          <a:xfrm>
            <a:off x="6438900" y="2659558"/>
            <a:ext cx="4787802" cy="1538883"/>
          </a:xfrm>
          <a:prstGeom prst="rect">
            <a:avLst/>
          </a:prstGeom>
          <a:noFill/>
        </p:spPr>
        <p:txBody>
          <a:bodyPr wrap="square" lIns="0" tIns="0" rIns="0" bIns="0" rtlCol="0" anchor="ctr">
            <a:spAutoFit/>
          </a:bodyPr>
          <a:lstStyle/>
          <a:p>
            <a:r>
              <a:rPr lang="en-US" sz="2000" dirty="0"/>
              <a:t>In Norfolk, many horses were used in farming – they would pull the ploughs, pull carts of harvested grains and vegetables, and lend their strength to building and repairs around the farm.</a:t>
            </a:r>
          </a:p>
        </p:txBody>
      </p:sp>
      <p:sp>
        <p:nvSpPr>
          <p:cNvPr id="6" name="Slide Number Placeholder 7">
            <a:extLst>
              <a:ext uri="{FF2B5EF4-FFF2-40B4-BE49-F238E27FC236}">
                <a16:creationId xmlns:a16="http://schemas.microsoft.com/office/drawing/2014/main" id="{4077C9E0-C5E8-BFB7-D757-857F178B0D90}"/>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6</a:t>
            </a:fld>
            <a:endParaRPr lang="en-GB"/>
          </a:p>
        </p:txBody>
      </p:sp>
    </p:spTree>
    <p:extLst>
      <p:ext uri="{BB962C8B-B14F-4D97-AF65-F5344CB8AC3E}">
        <p14:creationId xmlns:p14="http://schemas.microsoft.com/office/powerpoint/2010/main" val="168720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par>
                                <p:cTn id="13" presetID="42" presetClass="path" presetSubtype="0" decel="100000" fill="hold" grpId="1" nodeType="withEffect">
                                  <p:stCondLst>
                                    <p:cond delay="0"/>
                                  </p:stCondLst>
                                  <p:childTnLst>
                                    <p:animMotion origin="layout" path="M 1.25E-6 0.03889 L 1.25E-6 1.85185E-6 " pathEditMode="relative" rAng="0" ptsTypes="AA">
                                      <p:cBhvr>
                                        <p:cTn id="14" dur="500" fill="hold"/>
                                        <p:tgtEl>
                                          <p:spTgt spid="2"/>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14E9D8-1BA8-9B25-8C68-268ADFAED369}"/>
              </a:ext>
            </a:extLst>
          </p:cNvPr>
          <p:cNvPicPr>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l="11545" t="1845" r="32908"/>
          <a:stretch/>
        </p:blipFill>
        <p:spPr bwMode="auto">
          <a:xfrm>
            <a:off x="0" y="0"/>
            <a:ext cx="60055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66972D9-DA6F-FC66-E97E-5C1CBCB7D770}"/>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20173" r="22579"/>
          <a:stretch/>
        </p:blipFill>
        <p:spPr bwMode="auto">
          <a:xfrm>
            <a:off x="0" y="0"/>
            <a:ext cx="6005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87E44CD-506D-A5C6-BC9C-B1F66FE079EB}"/>
              </a:ext>
            </a:extLst>
          </p:cNvPr>
          <p:cNvSpPr txBox="1"/>
          <p:nvPr/>
        </p:nvSpPr>
        <p:spPr>
          <a:xfrm>
            <a:off x="6438899" y="2494627"/>
            <a:ext cx="5467755" cy="2769989"/>
          </a:xfrm>
          <a:prstGeom prst="rect">
            <a:avLst/>
          </a:prstGeom>
          <a:noFill/>
        </p:spPr>
        <p:txBody>
          <a:bodyPr wrap="square" lIns="0" tIns="0" rIns="0" bIns="0" rtlCol="0" anchor="ctr">
            <a:spAutoFit/>
          </a:bodyPr>
          <a:lstStyle/>
          <a:p>
            <a:r>
              <a:rPr lang="en-GB" dirty="0"/>
              <a:t>There were even groups of men (and ​some women) who were said to be able to influence horses using magic. They could reassure a nervous horse and help a horse understand what was being asked of them. We now know that these skilled horse handlers were adept at reading and responding calmly to signals horses gave through their face and body, a skill that is still at the heart of good horsemanship today. These folks were known as the ‘</a:t>
            </a:r>
            <a:r>
              <a:rPr lang="en-GB" dirty="0" err="1"/>
              <a:t>Toadmen</a:t>
            </a:r>
            <a:r>
              <a:rPr lang="en-GB" dirty="0"/>
              <a:t>,’ and they were important people who carefully protected and passed on their secrets.</a:t>
            </a:r>
            <a:endParaRPr lang="en-US" sz="2000" dirty="0"/>
          </a:p>
        </p:txBody>
      </p:sp>
      <p:sp>
        <p:nvSpPr>
          <p:cNvPr id="6" name="Slide Number Placeholder 7">
            <a:extLst>
              <a:ext uri="{FF2B5EF4-FFF2-40B4-BE49-F238E27FC236}">
                <a16:creationId xmlns:a16="http://schemas.microsoft.com/office/drawing/2014/main" id="{236B3DA6-EB08-AA1F-161D-C45DE3DF825C}"/>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7</a:t>
            </a:fld>
            <a:endParaRPr lang="en-GB"/>
          </a:p>
        </p:txBody>
      </p:sp>
    </p:spTree>
    <p:extLst>
      <p:ext uri="{BB962C8B-B14F-4D97-AF65-F5344CB8AC3E}">
        <p14:creationId xmlns:p14="http://schemas.microsoft.com/office/powerpoint/2010/main" val="319503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par>
                                <p:cTn id="13" presetID="42" presetClass="path" presetSubtype="0" decel="100000" fill="hold" grpId="1" nodeType="withEffect">
                                  <p:stCondLst>
                                    <p:cond delay="0"/>
                                  </p:stCondLst>
                                  <p:childTnLst>
                                    <p:animMotion origin="layout" path="M 1.25E-6 0.03889 L 1.25E-6 1.85185E-6 " pathEditMode="relative" rAng="0" ptsTypes="AA">
                                      <p:cBhvr>
                                        <p:cTn id="14" dur="500" fill="hold"/>
                                        <p:tgtEl>
                                          <p:spTgt spid="2"/>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9F38B09F-8DB1-F189-4640-290DCBACDC93}"/>
              </a:ext>
            </a:extLst>
          </p:cNvPr>
          <p:cNvGrpSpPr/>
          <p:nvPr/>
        </p:nvGrpSpPr>
        <p:grpSpPr>
          <a:xfrm>
            <a:off x="-3048367" y="1689090"/>
            <a:ext cx="6026407" cy="3492438"/>
            <a:chOff x="-3048367" y="1689090"/>
            <a:chExt cx="6026407" cy="3492438"/>
          </a:xfrm>
        </p:grpSpPr>
        <p:grpSp>
          <p:nvGrpSpPr>
            <p:cNvPr id="2" name="Group 1">
              <a:extLst>
                <a:ext uri="{FF2B5EF4-FFF2-40B4-BE49-F238E27FC236}">
                  <a16:creationId xmlns:a16="http://schemas.microsoft.com/office/drawing/2014/main" id="{2AC81A70-94D1-01FE-0F6E-83E3D23193FE}"/>
                </a:ext>
              </a:extLst>
            </p:cNvPr>
            <p:cNvGrpSpPr/>
            <p:nvPr/>
          </p:nvGrpSpPr>
          <p:grpSpPr>
            <a:xfrm>
              <a:off x="-3048367" y="1689090"/>
              <a:ext cx="5540158" cy="3492438"/>
              <a:chOff x="433387" y="1689090"/>
              <a:chExt cx="5540158" cy="3492438"/>
            </a:xfrm>
            <a:solidFill>
              <a:schemeClr val="bg2">
                <a:lumMod val="75000"/>
              </a:schemeClr>
            </a:solidFill>
          </p:grpSpPr>
          <p:sp>
            <p:nvSpPr>
              <p:cNvPr id="3" name="Freeform: Shape 2">
                <a:extLst>
                  <a:ext uri="{FF2B5EF4-FFF2-40B4-BE49-F238E27FC236}">
                    <a16:creationId xmlns:a16="http://schemas.microsoft.com/office/drawing/2014/main" id="{6D5F6E42-E052-3826-818D-47935891144A}"/>
                  </a:ext>
                </a:extLst>
              </p:cNvPr>
              <p:cNvSpPr/>
              <p:nvPr/>
            </p:nvSpPr>
            <p:spPr>
              <a:xfrm>
                <a:off x="433387" y="1689090"/>
                <a:ext cx="5540158" cy="3492438"/>
              </a:xfrm>
              <a:custGeom>
                <a:avLst/>
                <a:gdLst>
                  <a:gd name="connsiteX0" fmla="*/ 5153887 w 7487502"/>
                  <a:gd name="connsiteY0" fmla="*/ 315464 h 4720015"/>
                  <a:gd name="connsiteX1" fmla="*/ 5217132 w 7487502"/>
                  <a:gd name="connsiteY1" fmla="*/ 330418 h 4720015"/>
                  <a:gd name="connsiteX2" fmla="*/ 5302572 w 7487502"/>
                  <a:gd name="connsiteY2" fmla="*/ 352993 h 4720015"/>
                  <a:gd name="connsiteX3" fmla="*/ 5400584 w 7487502"/>
                  <a:gd name="connsiteY3" fmla="*/ 398808 h 4720015"/>
                  <a:gd name="connsiteX4" fmla="*/ 5461449 w 7487502"/>
                  <a:gd name="connsiteY4" fmla="*/ 426907 h 4720015"/>
                  <a:gd name="connsiteX5" fmla="*/ 5546031 w 7487502"/>
                  <a:gd name="connsiteY5" fmla="*/ 478246 h 4720015"/>
                  <a:gd name="connsiteX6" fmla="*/ 5715480 w 7487502"/>
                  <a:gd name="connsiteY6" fmla="*/ 593404 h 4720015"/>
                  <a:gd name="connsiteX7" fmla="*/ 5850069 w 7487502"/>
                  <a:gd name="connsiteY7" fmla="*/ 686368 h 4720015"/>
                  <a:gd name="connsiteX8" fmla="*/ 5967417 w 7487502"/>
                  <a:gd name="connsiteY8" fmla="*/ 765901 h 4720015"/>
                  <a:gd name="connsiteX9" fmla="*/ 5992848 w 7487502"/>
                  <a:gd name="connsiteY9" fmla="*/ 791333 h 4720015"/>
                  <a:gd name="connsiteX10" fmla="*/ 6042664 w 7487502"/>
                  <a:gd name="connsiteY10" fmla="*/ 845721 h 4720015"/>
                  <a:gd name="connsiteX11" fmla="*/ 6131342 w 7487502"/>
                  <a:gd name="connsiteY11" fmla="*/ 934399 h 4720015"/>
                  <a:gd name="connsiteX12" fmla="*/ 6212781 w 7487502"/>
                  <a:gd name="connsiteY12" fmla="*/ 999740 h 4720015"/>
                  <a:gd name="connsiteX13" fmla="*/ 6245737 w 7487502"/>
                  <a:gd name="connsiteY13" fmla="*/ 1027553 h 4720015"/>
                  <a:gd name="connsiteX14" fmla="*/ 6331367 w 7487502"/>
                  <a:gd name="connsiteY14" fmla="*/ 1096609 h 4720015"/>
                  <a:gd name="connsiteX15" fmla="*/ 6375373 w 7487502"/>
                  <a:gd name="connsiteY15" fmla="*/ 1132900 h 4720015"/>
                  <a:gd name="connsiteX16" fmla="*/ 6446524 w 7487502"/>
                  <a:gd name="connsiteY16" fmla="*/ 1189002 h 4720015"/>
                  <a:gd name="connsiteX17" fmla="*/ 6483481 w 7487502"/>
                  <a:gd name="connsiteY17" fmla="*/ 1220625 h 4720015"/>
                  <a:gd name="connsiteX18" fmla="*/ 6554252 w 7487502"/>
                  <a:gd name="connsiteY18" fmla="*/ 1279013 h 4720015"/>
                  <a:gd name="connsiteX19" fmla="*/ 6643978 w 7487502"/>
                  <a:gd name="connsiteY19" fmla="*/ 1351784 h 4720015"/>
                  <a:gd name="connsiteX20" fmla="*/ 6731607 w 7487502"/>
                  <a:gd name="connsiteY20" fmla="*/ 1422650 h 4720015"/>
                  <a:gd name="connsiteX21" fmla="*/ 6821238 w 7487502"/>
                  <a:gd name="connsiteY21" fmla="*/ 1495612 h 4720015"/>
                  <a:gd name="connsiteX22" fmla="*/ 6956683 w 7487502"/>
                  <a:gd name="connsiteY22" fmla="*/ 1625818 h 4720015"/>
                  <a:gd name="connsiteX23" fmla="*/ 7025930 w 7487502"/>
                  <a:gd name="connsiteY23" fmla="*/ 1700113 h 4720015"/>
                  <a:gd name="connsiteX24" fmla="*/ 7121085 w 7487502"/>
                  <a:gd name="connsiteY24" fmla="*/ 1810984 h 4720015"/>
                  <a:gd name="connsiteX25" fmla="*/ 7174710 w 7487502"/>
                  <a:gd name="connsiteY25" fmla="*/ 1878517 h 4720015"/>
                  <a:gd name="connsiteX26" fmla="*/ 7219097 w 7487502"/>
                  <a:gd name="connsiteY26" fmla="*/ 1937762 h 4720015"/>
                  <a:gd name="connsiteX27" fmla="*/ 7252244 w 7487502"/>
                  <a:gd name="connsiteY27" fmla="*/ 2002056 h 4720015"/>
                  <a:gd name="connsiteX28" fmla="*/ 7256340 w 7487502"/>
                  <a:gd name="connsiteY28" fmla="*/ 2008723 h 4720015"/>
                  <a:gd name="connsiteX29" fmla="*/ 7274532 w 7487502"/>
                  <a:gd name="connsiteY29" fmla="*/ 2070826 h 4720015"/>
                  <a:gd name="connsiteX30" fmla="*/ 7280533 w 7487502"/>
                  <a:gd name="connsiteY30" fmla="*/ 2121404 h 4720015"/>
                  <a:gd name="connsiteX31" fmla="*/ 7289963 w 7487502"/>
                  <a:gd name="connsiteY31" fmla="*/ 2147979 h 4720015"/>
                  <a:gd name="connsiteX32" fmla="*/ 7340160 w 7487502"/>
                  <a:gd name="connsiteY32" fmla="*/ 2266470 h 4720015"/>
                  <a:gd name="connsiteX33" fmla="*/ 7377974 w 7487502"/>
                  <a:gd name="connsiteY33" fmla="*/ 2359339 h 4720015"/>
                  <a:gd name="connsiteX34" fmla="*/ 7402263 w 7487502"/>
                  <a:gd name="connsiteY34" fmla="*/ 2421632 h 4720015"/>
                  <a:gd name="connsiteX35" fmla="*/ 7419503 w 7487502"/>
                  <a:gd name="connsiteY35" fmla="*/ 2487069 h 4720015"/>
                  <a:gd name="connsiteX36" fmla="*/ 7446935 w 7487502"/>
                  <a:gd name="connsiteY36" fmla="*/ 2570413 h 4720015"/>
                  <a:gd name="connsiteX37" fmla="*/ 7475796 w 7487502"/>
                  <a:gd name="connsiteY37" fmla="*/ 2667187 h 4720015"/>
                  <a:gd name="connsiteX38" fmla="*/ 7485797 w 7487502"/>
                  <a:gd name="connsiteY38" fmla="*/ 2743387 h 4720015"/>
                  <a:gd name="connsiteX39" fmla="*/ 7479891 w 7487502"/>
                  <a:gd name="connsiteY39" fmla="*/ 2863592 h 4720015"/>
                  <a:gd name="connsiteX40" fmla="*/ 7474462 w 7487502"/>
                  <a:gd name="connsiteY40" fmla="*/ 2983798 h 4720015"/>
                  <a:gd name="connsiteX41" fmla="*/ 7468747 w 7487502"/>
                  <a:gd name="connsiteY41" fmla="*/ 3104003 h 4720015"/>
                  <a:gd name="connsiteX42" fmla="*/ 7464461 w 7487502"/>
                  <a:gd name="connsiteY42" fmla="*/ 3196586 h 4720015"/>
                  <a:gd name="connsiteX43" fmla="*/ 7454364 w 7487502"/>
                  <a:gd name="connsiteY43" fmla="*/ 3205159 h 4720015"/>
                  <a:gd name="connsiteX44" fmla="*/ 7404168 w 7487502"/>
                  <a:gd name="connsiteY44" fmla="*/ 3205159 h 4720015"/>
                  <a:gd name="connsiteX45" fmla="*/ 7375021 w 7487502"/>
                  <a:gd name="connsiteY45" fmla="*/ 3189919 h 4720015"/>
                  <a:gd name="connsiteX46" fmla="*/ 7291963 w 7487502"/>
                  <a:gd name="connsiteY46" fmla="*/ 3127339 h 4720015"/>
                  <a:gd name="connsiteX47" fmla="*/ 7233194 w 7487502"/>
                  <a:gd name="connsiteY47" fmla="*/ 3100479 h 4720015"/>
                  <a:gd name="connsiteX48" fmla="*/ 7208429 w 7487502"/>
                  <a:gd name="connsiteY48" fmla="*/ 3093145 h 4720015"/>
                  <a:gd name="connsiteX49" fmla="*/ 7135467 w 7487502"/>
                  <a:gd name="connsiteY49" fmla="*/ 3100384 h 4720015"/>
                  <a:gd name="connsiteX50" fmla="*/ 7088414 w 7487502"/>
                  <a:gd name="connsiteY50" fmla="*/ 3120577 h 4720015"/>
                  <a:gd name="connsiteX51" fmla="*/ 6994498 w 7487502"/>
                  <a:gd name="connsiteY51" fmla="*/ 3182965 h 4720015"/>
                  <a:gd name="connsiteX52" fmla="*/ 6956778 w 7487502"/>
                  <a:gd name="connsiteY52" fmla="*/ 3224875 h 4720015"/>
                  <a:gd name="connsiteX53" fmla="*/ 6950968 w 7487502"/>
                  <a:gd name="connsiteY53" fmla="*/ 3267166 h 4720015"/>
                  <a:gd name="connsiteX54" fmla="*/ 6946587 w 7487502"/>
                  <a:gd name="connsiteY54" fmla="*/ 3298599 h 4720015"/>
                  <a:gd name="connsiteX55" fmla="*/ 6976019 w 7487502"/>
                  <a:gd name="connsiteY55" fmla="*/ 3360035 h 4720015"/>
                  <a:gd name="connsiteX56" fmla="*/ 6995831 w 7487502"/>
                  <a:gd name="connsiteY56" fmla="*/ 3384610 h 4720015"/>
                  <a:gd name="connsiteX57" fmla="*/ 7043932 w 7487502"/>
                  <a:gd name="connsiteY57" fmla="*/ 3473478 h 4720015"/>
                  <a:gd name="connsiteX58" fmla="*/ 7108226 w 7487502"/>
                  <a:gd name="connsiteY58" fmla="*/ 3500243 h 4720015"/>
                  <a:gd name="connsiteX59" fmla="*/ 7140515 w 7487502"/>
                  <a:gd name="connsiteY59" fmla="*/ 3509482 h 4720015"/>
                  <a:gd name="connsiteX60" fmla="*/ 7161661 w 7487502"/>
                  <a:gd name="connsiteY60" fmla="*/ 3536153 h 4720015"/>
                  <a:gd name="connsiteX61" fmla="*/ 7159851 w 7487502"/>
                  <a:gd name="connsiteY61" fmla="*/ 3590064 h 4720015"/>
                  <a:gd name="connsiteX62" fmla="*/ 7143945 w 7487502"/>
                  <a:gd name="connsiteY62" fmla="*/ 3633593 h 4720015"/>
                  <a:gd name="connsiteX63" fmla="*/ 7141087 w 7487502"/>
                  <a:gd name="connsiteY63" fmla="*/ 3640642 h 4720015"/>
                  <a:gd name="connsiteX64" fmla="*/ 7135087 w 7487502"/>
                  <a:gd name="connsiteY64" fmla="*/ 3668836 h 4720015"/>
                  <a:gd name="connsiteX65" fmla="*/ 7100416 w 7487502"/>
                  <a:gd name="connsiteY65" fmla="*/ 3709984 h 4720015"/>
                  <a:gd name="connsiteX66" fmla="*/ 7050028 w 7487502"/>
                  <a:gd name="connsiteY66" fmla="*/ 3749608 h 4720015"/>
                  <a:gd name="connsiteX67" fmla="*/ 7005642 w 7487502"/>
                  <a:gd name="connsiteY67" fmla="*/ 3777040 h 4720015"/>
                  <a:gd name="connsiteX68" fmla="*/ 6992402 w 7487502"/>
                  <a:gd name="connsiteY68" fmla="*/ 3778659 h 4720015"/>
                  <a:gd name="connsiteX69" fmla="*/ 6947825 w 7487502"/>
                  <a:gd name="connsiteY69" fmla="*/ 3778849 h 4720015"/>
                  <a:gd name="connsiteX70" fmla="*/ 6926965 w 7487502"/>
                  <a:gd name="connsiteY70" fmla="*/ 3782469 h 4720015"/>
                  <a:gd name="connsiteX71" fmla="*/ 6897914 w 7487502"/>
                  <a:gd name="connsiteY71" fmla="*/ 3782660 h 4720015"/>
                  <a:gd name="connsiteX72" fmla="*/ 6880007 w 7487502"/>
                  <a:gd name="connsiteY72" fmla="*/ 3778849 h 4720015"/>
                  <a:gd name="connsiteX73" fmla="*/ 6848288 w 7487502"/>
                  <a:gd name="connsiteY73" fmla="*/ 3767705 h 4720015"/>
                  <a:gd name="connsiteX74" fmla="*/ 6845622 w 7487502"/>
                  <a:gd name="connsiteY74" fmla="*/ 3767515 h 4720015"/>
                  <a:gd name="connsiteX75" fmla="*/ 6812665 w 7487502"/>
                  <a:gd name="connsiteY75" fmla="*/ 3753322 h 4720015"/>
                  <a:gd name="connsiteX76" fmla="*/ 6790567 w 7487502"/>
                  <a:gd name="connsiteY76" fmla="*/ 3726653 h 4720015"/>
                  <a:gd name="connsiteX77" fmla="*/ 6754944 w 7487502"/>
                  <a:gd name="connsiteY77" fmla="*/ 3711794 h 4720015"/>
                  <a:gd name="connsiteX78" fmla="*/ 6704271 w 7487502"/>
                  <a:gd name="connsiteY78" fmla="*/ 3717699 h 4720015"/>
                  <a:gd name="connsiteX79" fmla="*/ 6690554 w 7487502"/>
                  <a:gd name="connsiteY79" fmla="*/ 3724652 h 4720015"/>
                  <a:gd name="connsiteX80" fmla="*/ 6644549 w 7487502"/>
                  <a:gd name="connsiteY80" fmla="*/ 3791899 h 4720015"/>
                  <a:gd name="connsiteX81" fmla="*/ 6629499 w 7487502"/>
                  <a:gd name="connsiteY81" fmla="*/ 3830285 h 4720015"/>
                  <a:gd name="connsiteX82" fmla="*/ 6608354 w 7487502"/>
                  <a:gd name="connsiteY82" fmla="*/ 3845524 h 4720015"/>
                  <a:gd name="connsiteX83" fmla="*/ 6555966 w 7487502"/>
                  <a:gd name="connsiteY83" fmla="*/ 3837428 h 4720015"/>
                  <a:gd name="connsiteX84" fmla="*/ 6501864 w 7487502"/>
                  <a:gd name="connsiteY84" fmla="*/ 3812758 h 4720015"/>
                  <a:gd name="connsiteX85" fmla="*/ 6455668 w 7487502"/>
                  <a:gd name="connsiteY85" fmla="*/ 3809234 h 4720015"/>
                  <a:gd name="connsiteX86" fmla="*/ 6361561 w 7487502"/>
                  <a:gd name="connsiteY86" fmla="*/ 3817330 h 4720015"/>
                  <a:gd name="connsiteX87" fmla="*/ 6345178 w 7487502"/>
                  <a:gd name="connsiteY87" fmla="*/ 3810377 h 4720015"/>
                  <a:gd name="connsiteX88" fmla="*/ 6289648 w 7487502"/>
                  <a:gd name="connsiteY88" fmla="*/ 3782755 h 4720015"/>
                  <a:gd name="connsiteX89" fmla="*/ 6211923 w 7487502"/>
                  <a:gd name="connsiteY89" fmla="*/ 3813521 h 4720015"/>
                  <a:gd name="connsiteX90" fmla="*/ 6174585 w 7487502"/>
                  <a:gd name="connsiteY90" fmla="*/ 3861717 h 4720015"/>
                  <a:gd name="connsiteX91" fmla="*/ 6160298 w 7487502"/>
                  <a:gd name="connsiteY91" fmla="*/ 3867718 h 4720015"/>
                  <a:gd name="connsiteX92" fmla="*/ 6131914 w 7487502"/>
                  <a:gd name="connsiteY92" fmla="*/ 3873528 h 4720015"/>
                  <a:gd name="connsiteX93" fmla="*/ 6105910 w 7487502"/>
                  <a:gd name="connsiteY93" fmla="*/ 3878195 h 4720015"/>
                  <a:gd name="connsiteX94" fmla="*/ 6076383 w 7487502"/>
                  <a:gd name="connsiteY94" fmla="*/ 3861717 h 4720015"/>
                  <a:gd name="connsiteX95" fmla="*/ 6047046 w 7487502"/>
                  <a:gd name="connsiteY95" fmla="*/ 3817902 h 4720015"/>
                  <a:gd name="connsiteX96" fmla="*/ 5991420 w 7487502"/>
                  <a:gd name="connsiteY96" fmla="*/ 3790375 h 4720015"/>
                  <a:gd name="connsiteX97" fmla="*/ 5940556 w 7487502"/>
                  <a:gd name="connsiteY97" fmla="*/ 3794471 h 4720015"/>
                  <a:gd name="connsiteX98" fmla="*/ 5923507 w 7487502"/>
                  <a:gd name="connsiteY98" fmla="*/ 3806472 h 4720015"/>
                  <a:gd name="connsiteX99" fmla="*/ 5914362 w 7487502"/>
                  <a:gd name="connsiteY99" fmla="*/ 3867813 h 4720015"/>
                  <a:gd name="connsiteX100" fmla="*/ 5920649 w 7487502"/>
                  <a:gd name="connsiteY100" fmla="*/ 3876290 h 4720015"/>
                  <a:gd name="connsiteX101" fmla="*/ 5987990 w 7487502"/>
                  <a:gd name="connsiteY101" fmla="*/ 3928868 h 4720015"/>
                  <a:gd name="connsiteX102" fmla="*/ 5998278 w 7487502"/>
                  <a:gd name="connsiteY102" fmla="*/ 3945823 h 4720015"/>
                  <a:gd name="connsiteX103" fmla="*/ 6002088 w 7487502"/>
                  <a:gd name="connsiteY103" fmla="*/ 3958205 h 4720015"/>
                  <a:gd name="connsiteX104" fmla="*/ 5999230 w 7487502"/>
                  <a:gd name="connsiteY104" fmla="*/ 3969349 h 4720015"/>
                  <a:gd name="connsiteX105" fmla="*/ 5972560 w 7487502"/>
                  <a:gd name="connsiteY105" fmla="*/ 3979160 h 4720015"/>
                  <a:gd name="connsiteX106" fmla="*/ 5877501 w 7487502"/>
                  <a:gd name="connsiteY106" fmla="*/ 4018594 h 4720015"/>
                  <a:gd name="connsiteX107" fmla="*/ 5842734 w 7487502"/>
                  <a:gd name="connsiteY107" fmla="*/ 4065552 h 4720015"/>
                  <a:gd name="connsiteX108" fmla="*/ 5811683 w 7487502"/>
                  <a:gd name="connsiteY108" fmla="*/ 4084793 h 4720015"/>
                  <a:gd name="connsiteX109" fmla="*/ 5728053 w 7487502"/>
                  <a:gd name="connsiteY109" fmla="*/ 4105176 h 4720015"/>
                  <a:gd name="connsiteX110" fmla="*/ 5681095 w 7487502"/>
                  <a:gd name="connsiteY110" fmla="*/ 4149848 h 4720015"/>
                  <a:gd name="connsiteX111" fmla="*/ 5663474 w 7487502"/>
                  <a:gd name="connsiteY111" fmla="*/ 4209380 h 4720015"/>
                  <a:gd name="connsiteX112" fmla="*/ 5663760 w 7487502"/>
                  <a:gd name="connsiteY112" fmla="*/ 4248337 h 4720015"/>
                  <a:gd name="connsiteX113" fmla="*/ 5626898 w 7487502"/>
                  <a:gd name="connsiteY113" fmla="*/ 4307392 h 4720015"/>
                  <a:gd name="connsiteX114" fmla="*/ 5588703 w 7487502"/>
                  <a:gd name="connsiteY114" fmla="*/ 4329585 h 4720015"/>
                  <a:gd name="connsiteX115" fmla="*/ 5579559 w 7487502"/>
                  <a:gd name="connsiteY115" fmla="*/ 4348349 h 4720015"/>
                  <a:gd name="connsiteX116" fmla="*/ 5557842 w 7487502"/>
                  <a:gd name="connsiteY116" fmla="*/ 4400832 h 4720015"/>
                  <a:gd name="connsiteX117" fmla="*/ 5538220 w 7487502"/>
                  <a:gd name="connsiteY117" fmla="*/ 4425692 h 4720015"/>
                  <a:gd name="connsiteX118" fmla="*/ 5499549 w 7487502"/>
                  <a:gd name="connsiteY118" fmla="*/ 4446933 h 4720015"/>
                  <a:gd name="connsiteX119" fmla="*/ 5362484 w 7487502"/>
                  <a:gd name="connsiteY119" fmla="*/ 4452458 h 4720015"/>
                  <a:gd name="connsiteX120" fmla="*/ 5306477 w 7487502"/>
                  <a:gd name="connsiteY120" fmla="*/ 4487129 h 4720015"/>
                  <a:gd name="connsiteX121" fmla="*/ 5301524 w 7487502"/>
                  <a:gd name="connsiteY121" fmla="*/ 4515704 h 4720015"/>
                  <a:gd name="connsiteX122" fmla="*/ 5277235 w 7487502"/>
                  <a:gd name="connsiteY122" fmla="*/ 4558947 h 4720015"/>
                  <a:gd name="connsiteX123" fmla="*/ 5229896 w 7487502"/>
                  <a:gd name="connsiteY123" fmla="*/ 4599428 h 4720015"/>
                  <a:gd name="connsiteX124" fmla="*/ 5218561 w 7487502"/>
                  <a:gd name="connsiteY124" fmla="*/ 4616764 h 4720015"/>
                  <a:gd name="connsiteX125" fmla="*/ 5181319 w 7487502"/>
                  <a:gd name="connsiteY125" fmla="*/ 4659245 h 4720015"/>
                  <a:gd name="connsiteX126" fmla="*/ 5146171 w 7487502"/>
                  <a:gd name="connsiteY126" fmla="*/ 4664294 h 4720015"/>
                  <a:gd name="connsiteX127" fmla="*/ 5083878 w 7487502"/>
                  <a:gd name="connsiteY127" fmla="*/ 4689058 h 4720015"/>
                  <a:gd name="connsiteX128" fmla="*/ 5051016 w 7487502"/>
                  <a:gd name="connsiteY128" fmla="*/ 4716967 h 4720015"/>
                  <a:gd name="connsiteX129" fmla="*/ 5038253 w 7487502"/>
                  <a:gd name="connsiteY129" fmla="*/ 4719920 h 4720015"/>
                  <a:gd name="connsiteX130" fmla="*/ 4979769 w 7487502"/>
                  <a:gd name="connsiteY130" fmla="*/ 4720015 h 4720015"/>
                  <a:gd name="connsiteX131" fmla="*/ 4953290 w 7487502"/>
                  <a:gd name="connsiteY131" fmla="*/ 4709823 h 4720015"/>
                  <a:gd name="connsiteX132" fmla="*/ 4910332 w 7487502"/>
                  <a:gd name="connsiteY132" fmla="*/ 4707156 h 4720015"/>
                  <a:gd name="connsiteX133" fmla="*/ 4897092 w 7487502"/>
                  <a:gd name="connsiteY133" fmla="*/ 4708680 h 4720015"/>
                  <a:gd name="connsiteX134" fmla="*/ 4858135 w 7487502"/>
                  <a:gd name="connsiteY134" fmla="*/ 4708966 h 4720015"/>
                  <a:gd name="connsiteX135" fmla="*/ 4777458 w 7487502"/>
                  <a:gd name="connsiteY135" fmla="*/ 4695059 h 4720015"/>
                  <a:gd name="connsiteX136" fmla="*/ 4722499 w 7487502"/>
                  <a:gd name="connsiteY136" fmla="*/ 4686677 h 4720015"/>
                  <a:gd name="connsiteX137" fmla="*/ 4646204 w 7487502"/>
                  <a:gd name="connsiteY137" fmla="*/ 4668770 h 4720015"/>
                  <a:gd name="connsiteX138" fmla="*/ 4595817 w 7487502"/>
                  <a:gd name="connsiteY138" fmla="*/ 4642958 h 4720015"/>
                  <a:gd name="connsiteX139" fmla="*/ 4537524 w 7487502"/>
                  <a:gd name="connsiteY139" fmla="*/ 4641910 h 4720015"/>
                  <a:gd name="connsiteX140" fmla="*/ 4476183 w 7487502"/>
                  <a:gd name="connsiteY140" fmla="*/ 4642196 h 4720015"/>
                  <a:gd name="connsiteX141" fmla="*/ 4437797 w 7487502"/>
                  <a:gd name="connsiteY141" fmla="*/ 4633623 h 4720015"/>
                  <a:gd name="connsiteX142" fmla="*/ 4385028 w 7487502"/>
                  <a:gd name="connsiteY142" fmla="*/ 4619621 h 4720015"/>
                  <a:gd name="connsiteX143" fmla="*/ 4359882 w 7487502"/>
                  <a:gd name="connsiteY143" fmla="*/ 4613049 h 4720015"/>
                  <a:gd name="connsiteX144" fmla="*/ 4322735 w 7487502"/>
                  <a:gd name="connsiteY144" fmla="*/ 4608668 h 4720015"/>
                  <a:gd name="connsiteX145" fmla="*/ 4169477 w 7487502"/>
                  <a:gd name="connsiteY145" fmla="*/ 4608382 h 4720015"/>
                  <a:gd name="connsiteX146" fmla="*/ 4137950 w 7487502"/>
                  <a:gd name="connsiteY146" fmla="*/ 4604096 h 4720015"/>
                  <a:gd name="connsiteX147" fmla="*/ 4091373 w 7487502"/>
                  <a:gd name="connsiteY147" fmla="*/ 4617431 h 4720015"/>
                  <a:gd name="connsiteX148" fmla="*/ 4019173 w 7487502"/>
                  <a:gd name="connsiteY148" fmla="*/ 4658293 h 4720015"/>
                  <a:gd name="connsiteX149" fmla="*/ 3956022 w 7487502"/>
                  <a:gd name="connsiteY149" fmla="*/ 4680867 h 4720015"/>
                  <a:gd name="connsiteX150" fmla="*/ 3916017 w 7487502"/>
                  <a:gd name="connsiteY150" fmla="*/ 4692011 h 4720015"/>
                  <a:gd name="connsiteX151" fmla="*/ 3888204 w 7487502"/>
                  <a:gd name="connsiteY151" fmla="*/ 4692202 h 4720015"/>
                  <a:gd name="connsiteX152" fmla="*/ 3806861 w 7487502"/>
                  <a:gd name="connsiteY152" fmla="*/ 4666484 h 4720015"/>
                  <a:gd name="connsiteX153" fmla="*/ 3762284 w 7487502"/>
                  <a:gd name="connsiteY153" fmla="*/ 4632861 h 4720015"/>
                  <a:gd name="connsiteX154" fmla="*/ 3741615 w 7487502"/>
                  <a:gd name="connsiteY154" fmla="*/ 4605334 h 4720015"/>
                  <a:gd name="connsiteX155" fmla="*/ 3716088 w 7487502"/>
                  <a:gd name="connsiteY155" fmla="*/ 4565900 h 4720015"/>
                  <a:gd name="connsiteX156" fmla="*/ 3658938 w 7487502"/>
                  <a:gd name="connsiteY156" fmla="*/ 4530563 h 4720015"/>
                  <a:gd name="connsiteX157" fmla="*/ 3645984 w 7487502"/>
                  <a:gd name="connsiteY157" fmla="*/ 4528181 h 4720015"/>
                  <a:gd name="connsiteX158" fmla="*/ 3604550 w 7487502"/>
                  <a:gd name="connsiteY158" fmla="*/ 4535801 h 4720015"/>
                  <a:gd name="connsiteX159" fmla="*/ 3592643 w 7487502"/>
                  <a:gd name="connsiteY159" fmla="*/ 4547517 h 4720015"/>
                  <a:gd name="connsiteX160" fmla="*/ 3566164 w 7487502"/>
                  <a:gd name="connsiteY160" fmla="*/ 4547993 h 4720015"/>
                  <a:gd name="connsiteX161" fmla="*/ 3544447 w 7487502"/>
                  <a:gd name="connsiteY161" fmla="*/ 4526372 h 4720015"/>
                  <a:gd name="connsiteX162" fmla="*/ 3516348 w 7487502"/>
                  <a:gd name="connsiteY162" fmla="*/ 4513322 h 4720015"/>
                  <a:gd name="connsiteX163" fmla="*/ 3401572 w 7487502"/>
                  <a:gd name="connsiteY163" fmla="*/ 4508846 h 4720015"/>
                  <a:gd name="connsiteX164" fmla="*/ 3339850 w 7487502"/>
                  <a:gd name="connsiteY164" fmla="*/ 4501416 h 4720015"/>
                  <a:gd name="connsiteX165" fmla="*/ 3300226 w 7487502"/>
                  <a:gd name="connsiteY165" fmla="*/ 4477127 h 4720015"/>
                  <a:gd name="connsiteX166" fmla="*/ 3246315 w 7487502"/>
                  <a:gd name="connsiteY166" fmla="*/ 4452458 h 4720015"/>
                  <a:gd name="connsiteX167" fmla="*/ 3192498 w 7487502"/>
                  <a:gd name="connsiteY167" fmla="*/ 4463697 h 4720015"/>
                  <a:gd name="connsiteX168" fmla="*/ 3160780 w 7487502"/>
                  <a:gd name="connsiteY168" fmla="*/ 4482461 h 4720015"/>
                  <a:gd name="connsiteX169" fmla="*/ 3132776 w 7487502"/>
                  <a:gd name="connsiteY169" fmla="*/ 4500940 h 4720015"/>
                  <a:gd name="connsiteX170" fmla="*/ 3060577 w 7487502"/>
                  <a:gd name="connsiteY170" fmla="*/ 4517132 h 4720015"/>
                  <a:gd name="connsiteX171" fmla="*/ 3019524 w 7487502"/>
                  <a:gd name="connsiteY171" fmla="*/ 4531610 h 4720015"/>
                  <a:gd name="connsiteX172" fmla="*/ 2969804 w 7487502"/>
                  <a:gd name="connsiteY172" fmla="*/ 4547708 h 4720015"/>
                  <a:gd name="connsiteX173" fmla="*/ 2910749 w 7487502"/>
                  <a:gd name="connsiteY173" fmla="*/ 4541326 h 4720015"/>
                  <a:gd name="connsiteX174" fmla="*/ 2877316 w 7487502"/>
                  <a:gd name="connsiteY174" fmla="*/ 4555232 h 4720015"/>
                  <a:gd name="connsiteX175" fmla="*/ 2853789 w 7487502"/>
                  <a:gd name="connsiteY175" fmla="*/ 4578950 h 4720015"/>
                  <a:gd name="connsiteX176" fmla="*/ 2831120 w 7487502"/>
                  <a:gd name="connsiteY176" fmla="*/ 4591427 h 4720015"/>
                  <a:gd name="connsiteX177" fmla="*/ 2812832 w 7487502"/>
                  <a:gd name="connsiteY177" fmla="*/ 4581902 h 4720015"/>
                  <a:gd name="connsiteX178" fmla="*/ 2776256 w 7487502"/>
                  <a:gd name="connsiteY178" fmla="*/ 4521800 h 4720015"/>
                  <a:gd name="connsiteX179" fmla="*/ 2734536 w 7487502"/>
                  <a:gd name="connsiteY179" fmla="*/ 4508179 h 4720015"/>
                  <a:gd name="connsiteX180" fmla="*/ 2617569 w 7487502"/>
                  <a:gd name="connsiteY180" fmla="*/ 4508846 h 4720015"/>
                  <a:gd name="connsiteX181" fmla="*/ 2551275 w 7487502"/>
                  <a:gd name="connsiteY181" fmla="*/ 4486557 h 4720015"/>
                  <a:gd name="connsiteX182" fmla="*/ 2490125 w 7487502"/>
                  <a:gd name="connsiteY182" fmla="*/ 4452553 h 4720015"/>
                  <a:gd name="connsiteX183" fmla="*/ 2488029 w 7487502"/>
                  <a:gd name="connsiteY183" fmla="*/ 4450933 h 4720015"/>
                  <a:gd name="connsiteX184" fmla="*/ 2459359 w 7487502"/>
                  <a:gd name="connsiteY184" fmla="*/ 4424359 h 4720015"/>
                  <a:gd name="connsiteX185" fmla="*/ 2471646 w 7487502"/>
                  <a:gd name="connsiteY185" fmla="*/ 4382449 h 4720015"/>
                  <a:gd name="connsiteX186" fmla="*/ 2537464 w 7487502"/>
                  <a:gd name="connsiteY186" fmla="*/ 4278817 h 4720015"/>
                  <a:gd name="connsiteX187" fmla="*/ 2577564 w 7487502"/>
                  <a:gd name="connsiteY187" fmla="*/ 4225667 h 4720015"/>
                  <a:gd name="connsiteX188" fmla="*/ 2589375 w 7487502"/>
                  <a:gd name="connsiteY188" fmla="*/ 4214047 h 4720015"/>
                  <a:gd name="connsiteX189" fmla="*/ 2661384 w 7487502"/>
                  <a:gd name="connsiteY189" fmla="*/ 4147086 h 4720015"/>
                  <a:gd name="connsiteX190" fmla="*/ 2671005 w 7487502"/>
                  <a:gd name="connsiteY190" fmla="*/ 4117654 h 4720015"/>
                  <a:gd name="connsiteX191" fmla="*/ 2670814 w 7487502"/>
                  <a:gd name="connsiteY191" fmla="*/ 4089841 h 4720015"/>
                  <a:gd name="connsiteX192" fmla="*/ 2660908 w 7487502"/>
                  <a:gd name="connsiteY192" fmla="*/ 4054694 h 4720015"/>
                  <a:gd name="connsiteX193" fmla="*/ 2615950 w 7487502"/>
                  <a:gd name="connsiteY193" fmla="*/ 4035453 h 4720015"/>
                  <a:gd name="connsiteX194" fmla="*/ 2568039 w 7487502"/>
                  <a:gd name="connsiteY194" fmla="*/ 4029166 h 4720015"/>
                  <a:gd name="connsiteX195" fmla="*/ 2517938 w 7487502"/>
                  <a:gd name="connsiteY195" fmla="*/ 4029643 h 4720015"/>
                  <a:gd name="connsiteX196" fmla="*/ 2495364 w 7487502"/>
                  <a:gd name="connsiteY196" fmla="*/ 4016594 h 4720015"/>
                  <a:gd name="connsiteX197" fmla="*/ 2465931 w 7487502"/>
                  <a:gd name="connsiteY197" fmla="*/ 4000115 h 4720015"/>
                  <a:gd name="connsiteX198" fmla="*/ 2440690 w 7487502"/>
                  <a:gd name="connsiteY198" fmla="*/ 3980303 h 4720015"/>
                  <a:gd name="connsiteX199" fmla="*/ 2412306 w 7487502"/>
                  <a:gd name="connsiteY199" fmla="*/ 3967825 h 4720015"/>
                  <a:gd name="connsiteX200" fmla="*/ 2383350 w 7487502"/>
                  <a:gd name="connsiteY200" fmla="*/ 3979255 h 4720015"/>
                  <a:gd name="connsiteX201" fmla="*/ 2361061 w 7487502"/>
                  <a:gd name="connsiteY201" fmla="*/ 4005925 h 4720015"/>
                  <a:gd name="connsiteX202" fmla="*/ 2312198 w 7487502"/>
                  <a:gd name="connsiteY202" fmla="*/ 4034977 h 4720015"/>
                  <a:gd name="connsiteX203" fmla="*/ 2278289 w 7487502"/>
                  <a:gd name="connsiteY203" fmla="*/ 4040787 h 4720015"/>
                  <a:gd name="connsiteX204" fmla="*/ 2211614 w 7487502"/>
                  <a:gd name="connsiteY204" fmla="*/ 4041358 h 4720015"/>
                  <a:gd name="connsiteX205" fmla="*/ 2096647 w 7487502"/>
                  <a:gd name="connsiteY205" fmla="*/ 4046121 h 4720015"/>
                  <a:gd name="connsiteX206" fmla="*/ 1998635 w 7487502"/>
                  <a:gd name="connsiteY206" fmla="*/ 4040787 h 4720015"/>
                  <a:gd name="connsiteX207" fmla="*/ 1901099 w 7487502"/>
                  <a:gd name="connsiteY207" fmla="*/ 4040406 h 4720015"/>
                  <a:gd name="connsiteX208" fmla="*/ 1860617 w 7487502"/>
                  <a:gd name="connsiteY208" fmla="*/ 4050407 h 4720015"/>
                  <a:gd name="connsiteX209" fmla="*/ 1756128 w 7487502"/>
                  <a:gd name="connsiteY209" fmla="*/ 4074124 h 4720015"/>
                  <a:gd name="connsiteX210" fmla="*/ 1711551 w 7487502"/>
                  <a:gd name="connsiteY210" fmla="*/ 4073744 h 4720015"/>
                  <a:gd name="connsiteX211" fmla="*/ 1630017 w 7487502"/>
                  <a:gd name="connsiteY211" fmla="*/ 4092317 h 4720015"/>
                  <a:gd name="connsiteX212" fmla="*/ 1580487 w 7487502"/>
                  <a:gd name="connsiteY212" fmla="*/ 4107367 h 4720015"/>
                  <a:gd name="connsiteX213" fmla="*/ 1521528 w 7487502"/>
                  <a:gd name="connsiteY213" fmla="*/ 4112510 h 4720015"/>
                  <a:gd name="connsiteX214" fmla="*/ 1481999 w 7487502"/>
                  <a:gd name="connsiteY214" fmla="*/ 4118797 h 4720015"/>
                  <a:gd name="connsiteX215" fmla="*/ 1440374 w 7487502"/>
                  <a:gd name="connsiteY215" fmla="*/ 4119082 h 4720015"/>
                  <a:gd name="connsiteX216" fmla="*/ 1369223 w 7487502"/>
                  <a:gd name="connsiteY216" fmla="*/ 4142038 h 4720015"/>
                  <a:gd name="connsiteX217" fmla="*/ 1357126 w 7487502"/>
                  <a:gd name="connsiteY217" fmla="*/ 4139656 h 4720015"/>
                  <a:gd name="connsiteX218" fmla="*/ 1317883 w 7487502"/>
                  <a:gd name="connsiteY218" fmla="*/ 4107557 h 4720015"/>
                  <a:gd name="connsiteX219" fmla="*/ 1235492 w 7487502"/>
                  <a:gd name="connsiteY219" fmla="*/ 4057456 h 4720015"/>
                  <a:gd name="connsiteX220" fmla="*/ 1167769 w 7487502"/>
                  <a:gd name="connsiteY220" fmla="*/ 3979922 h 4720015"/>
                  <a:gd name="connsiteX221" fmla="*/ 1125287 w 7487502"/>
                  <a:gd name="connsiteY221" fmla="*/ 3930392 h 4720015"/>
                  <a:gd name="connsiteX222" fmla="*/ 1054707 w 7487502"/>
                  <a:gd name="connsiteY222" fmla="*/ 3853621 h 4720015"/>
                  <a:gd name="connsiteX223" fmla="*/ 1031561 w 7487502"/>
                  <a:gd name="connsiteY223" fmla="*/ 3816092 h 4720015"/>
                  <a:gd name="connsiteX224" fmla="*/ 975269 w 7487502"/>
                  <a:gd name="connsiteY224" fmla="*/ 3766943 h 4720015"/>
                  <a:gd name="connsiteX225" fmla="*/ 850015 w 7487502"/>
                  <a:gd name="connsiteY225" fmla="*/ 3712555 h 4720015"/>
                  <a:gd name="connsiteX226" fmla="*/ 802104 w 7487502"/>
                  <a:gd name="connsiteY226" fmla="*/ 3701030 h 4720015"/>
                  <a:gd name="connsiteX227" fmla="*/ 779244 w 7487502"/>
                  <a:gd name="connsiteY227" fmla="*/ 3695411 h 4720015"/>
                  <a:gd name="connsiteX228" fmla="*/ 661706 w 7487502"/>
                  <a:gd name="connsiteY228" fmla="*/ 3700840 h 4720015"/>
                  <a:gd name="connsiteX229" fmla="*/ 632845 w 7487502"/>
                  <a:gd name="connsiteY229" fmla="*/ 3711984 h 4720015"/>
                  <a:gd name="connsiteX230" fmla="*/ 602936 w 7487502"/>
                  <a:gd name="connsiteY230" fmla="*/ 3720556 h 4720015"/>
                  <a:gd name="connsiteX231" fmla="*/ 561788 w 7487502"/>
                  <a:gd name="connsiteY231" fmla="*/ 3729224 h 4720015"/>
                  <a:gd name="connsiteX232" fmla="*/ 508925 w 7487502"/>
                  <a:gd name="connsiteY232" fmla="*/ 3742464 h 4720015"/>
                  <a:gd name="connsiteX233" fmla="*/ 443488 w 7487502"/>
                  <a:gd name="connsiteY233" fmla="*/ 3773039 h 4720015"/>
                  <a:gd name="connsiteX234" fmla="*/ 413294 w 7487502"/>
                  <a:gd name="connsiteY234" fmla="*/ 3770277 h 4720015"/>
                  <a:gd name="connsiteX235" fmla="*/ 382337 w 7487502"/>
                  <a:gd name="connsiteY235" fmla="*/ 3744369 h 4720015"/>
                  <a:gd name="connsiteX236" fmla="*/ 343380 w 7487502"/>
                  <a:gd name="connsiteY236" fmla="*/ 3717128 h 4720015"/>
                  <a:gd name="connsiteX237" fmla="*/ 313853 w 7487502"/>
                  <a:gd name="connsiteY237" fmla="*/ 3681980 h 4720015"/>
                  <a:gd name="connsiteX238" fmla="*/ 315853 w 7487502"/>
                  <a:gd name="connsiteY238" fmla="*/ 3672550 h 4720015"/>
                  <a:gd name="connsiteX239" fmla="*/ 345761 w 7487502"/>
                  <a:gd name="connsiteY239" fmla="*/ 3632164 h 4720015"/>
                  <a:gd name="connsiteX240" fmla="*/ 357096 w 7487502"/>
                  <a:gd name="connsiteY240" fmla="*/ 3611781 h 4720015"/>
                  <a:gd name="connsiteX241" fmla="*/ 335284 w 7487502"/>
                  <a:gd name="connsiteY241" fmla="*/ 3572347 h 4720015"/>
                  <a:gd name="connsiteX242" fmla="*/ 310900 w 7487502"/>
                  <a:gd name="connsiteY242" fmla="*/ 3563394 h 4720015"/>
                  <a:gd name="connsiteX243" fmla="*/ 289564 w 7487502"/>
                  <a:gd name="connsiteY243" fmla="*/ 3535771 h 4720015"/>
                  <a:gd name="connsiteX244" fmla="*/ 284992 w 7487502"/>
                  <a:gd name="connsiteY244" fmla="*/ 3493290 h 4720015"/>
                  <a:gd name="connsiteX245" fmla="*/ 284801 w 7487502"/>
                  <a:gd name="connsiteY245" fmla="*/ 3398612 h 4720015"/>
                  <a:gd name="connsiteX246" fmla="*/ 280801 w 7487502"/>
                  <a:gd name="connsiteY246" fmla="*/ 3375180 h 4720015"/>
                  <a:gd name="connsiteX247" fmla="*/ 298803 w 7487502"/>
                  <a:gd name="connsiteY247" fmla="*/ 3334318 h 4720015"/>
                  <a:gd name="connsiteX248" fmla="*/ 328616 w 7487502"/>
                  <a:gd name="connsiteY248" fmla="*/ 3293741 h 4720015"/>
                  <a:gd name="connsiteX249" fmla="*/ 316234 w 7487502"/>
                  <a:gd name="connsiteY249" fmla="*/ 3243735 h 4720015"/>
                  <a:gd name="connsiteX250" fmla="*/ 252512 w 7487502"/>
                  <a:gd name="connsiteY250" fmla="*/ 3188776 h 4720015"/>
                  <a:gd name="connsiteX251" fmla="*/ 218031 w 7487502"/>
                  <a:gd name="connsiteY251" fmla="*/ 3146675 h 4720015"/>
                  <a:gd name="connsiteX252" fmla="*/ 216221 w 7487502"/>
                  <a:gd name="connsiteY252" fmla="*/ 3092097 h 4720015"/>
                  <a:gd name="connsiteX253" fmla="*/ 257560 w 7487502"/>
                  <a:gd name="connsiteY253" fmla="*/ 2997704 h 4720015"/>
                  <a:gd name="connsiteX254" fmla="*/ 279944 w 7487502"/>
                  <a:gd name="connsiteY254" fmla="*/ 2968081 h 4720015"/>
                  <a:gd name="connsiteX255" fmla="*/ 302232 w 7487502"/>
                  <a:gd name="connsiteY255" fmla="*/ 2910170 h 4720015"/>
                  <a:gd name="connsiteX256" fmla="*/ 288230 w 7487502"/>
                  <a:gd name="connsiteY256" fmla="*/ 2854448 h 4720015"/>
                  <a:gd name="connsiteX257" fmla="*/ 249559 w 7487502"/>
                  <a:gd name="connsiteY257" fmla="*/ 2814634 h 4720015"/>
                  <a:gd name="connsiteX258" fmla="*/ 210792 w 7487502"/>
                  <a:gd name="connsiteY258" fmla="*/ 2781201 h 4720015"/>
                  <a:gd name="connsiteX259" fmla="*/ 109922 w 7487502"/>
                  <a:gd name="connsiteY259" fmla="*/ 2687380 h 4720015"/>
                  <a:gd name="connsiteX260" fmla="*/ 115542 w 7487502"/>
                  <a:gd name="connsiteY260" fmla="*/ 2652804 h 4720015"/>
                  <a:gd name="connsiteX261" fmla="*/ 125543 w 7487502"/>
                  <a:gd name="connsiteY261" fmla="*/ 2643374 h 4720015"/>
                  <a:gd name="connsiteX262" fmla="*/ 155452 w 7487502"/>
                  <a:gd name="connsiteY262" fmla="*/ 2616895 h 4720015"/>
                  <a:gd name="connsiteX263" fmla="*/ 156881 w 7487502"/>
                  <a:gd name="connsiteY263" fmla="*/ 2572985 h 4720015"/>
                  <a:gd name="connsiteX264" fmla="*/ 149546 w 7487502"/>
                  <a:gd name="connsiteY264" fmla="*/ 2548124 h 4720015"/>
                  <a:gd name="connsiteX265" fmla="*/ 140117 w 7487502"/>
                  <a:gd name="connsiteY265" fmla="*/ 2521454 h 4720015"/>
                  <a:gd name="connsiteX266" fmla="*/ 131639 w 7487502"/>
                  <a:gd name="connsiteY266" fmla="*/ 2497165 h 4720015"/>
                  <a:gd name="connsiteX267" fmla="*/ 89253 w 7487502"/>
                  <a:gd name="connsiteY267" fmla="*/ 2447826 h 4720015"/>
                  <a:gd name="connsiteX268" fmla="*/ 37532 w 7487502"/>
                  <a:gd name="connsiteY268" fmla="*/ 2424585 h 4720015"/>
                  <a:gd name="connsiteX269" fmla="*/ 17720 w 7487502"/>
                  <a:gd name="connsiteY269" fmla="*/ 2403344 h 4720015"/>
                  <a:gd name="connsiteX270" fmla="*/ 5243 w 7487502"/>
                  <a:gd name="connsiteY270" fmla="*/ 2341337 h 4720015"/>
                  <a:gd name="connsiteX271" fmla="*/ 575 w 7487502"/>
                  <a:gd name="connsiteY271" fmla="*/ 2257135 h 4720015"/>
                  <a:gd name="connsiteX272" fmla="*/ 12386 w 7487502"/>
                  <a:gd name="connsiteY272" fmla="*/ 2183888 h 4720015"/>
                  <a:gd name="connsiteX273" fmla="*/ 30008 w 7487502"/>
                  <a:gd name="connsiteY273" fmla="*/ 2115689 h 4720015"/>
                  <a:gd name="connsiteX274" fmla="*/ 44867 w 7487502"/>
                  <a:gd name="connsiteY274" fmla="*/ 2035870 h 4720015"/>
                  <a:gd name="connsiteX275" fmla="*/ 35818 w 7487502"/>
                  <a:gd name="connsiteY275" fmla="*/ 2006628 h 4720015"/>
                  <a:gd name="connsiteX276" fmla="*/ 24864 w 7487502"/>
                  <a:gd name="connsiteY276" fmla="*/ 1994531 h 4720015"/>
                  <a:gd name="connsiteX277" fmla="*/ 12863 w 7487502"/>
                  <a:gd name="connsiteY277" fmla="*/ 1983196 h 4720015"/>
                  <a:gd name="connsiteX278" fmla="*/ 28865 w 7487502"/>
                  <a:gd name="connsiteY278" fmla="*/ 1979291 h 4720015"/>
                  <a:gd name="connsiteX279" fmla="*/ 62869 w 7487502"/>
                  <a:gd name="connsiteY279" fmla="*/ 1974338 h 4720015"/>
                  <a:gd name="connsiteX280" fmla="*/ 102398 w 7487502"/>
                  <a:gd name="connsiteY280" fmla="*/ 1967956 h 4720015"/>
                  <a:gd name="connsiteX281" fmla="*/ 139450 w 7487502"/>
                  <a:gd name="connsiteY281" fmla="*/ 1963575 h 4720015"/>
                  <a:gd name="connsiteX282" fmla="*/ 173454 w 7487502"/>
                  <a:gd name="connsiteY282" fmla="*/ 1958146 h 4720015"/>
                  <a:gd name="connsiteX283" fmla="*/ 191361 w 7487502"/>
                  <a:gd name="connsiteY283" fmla="*/ 1947763 h 4720015"/>
                  <a:gd name="connsiteX284" fmla="*/ 240891 w 7487502"/>
                  <a:gd name="connsiteY284" fmla="*/ 1898900 h 4720015"/>
                  <a:gd name="connsiteX285" fmla="*/ 304709 w 7487502"/>
                  <a:gd name="connsiteY285" fmla="*/ 1844989 h 4720015"/>
                  <a:gd name="connsiteX286" fmla="*/ 318520 w 7487502"/>
                  <a:gd name="connsiteY286" fmla="*/ 1837845 h 4720015"/>
                  <a:gd name="connsiteX287" fmla="*/ 389767 w 7487502"/>
                  <a:gd name="connsiteY287" fmla="*/ 1801269 h 4720015"/>
                  <a:gd name="connsiteX288" fmla="*/ 423485 w 7487502"/>
                  <a:gd name="connsiteY288" fmla="*/ 1756311 h 4720015"/>
                  <a:gd name="connsiteX289" fmla="*/ 410341 w 7487502"/>
                  <a:gd name="connsiteY289" fmla="*/ 1712210 h 4720015"/>
                  <a:gd name="connsiteX290" fmla="*/ 384528 w 7487502"/>
                  <a:gd name="connsiteY290" fmla="*/ 1686969 h 4720015"/>
                  <a:gd name="connsiteX291" fmla="*/ 364240 w 7487502"/>
                  <a:gd name="connsiteY291" fmla="*/ 1645345 h 4720015"/>
                  <a:gd name="connsiteX292" fmla="*/ 357477 w 7487502"/>
                  <a:gd name="connsiteY292" fmla="*/ 1597624 h 4720015"/>
                  <a:gd name="connsiteX293" fmla="*/ 351381 w 7487502"/>
                  <a:gd name="connsiteY293" fmla="*/ 1566478 h 4720015"/>
                  <a:gd name="connsiteX294" fmla="*/ 347095 w 7487502"/>
                  <a:gd name="connsiteY294" fmla="*/ 1534950 h 4720015"/>
                  <a:gd name="connsiteX295" fmla="*/ 350810 w 7487502"/>
                  <a:gd name="connsiteY295" fmla="*/ 1509328 h 4720015"/>
                  <a:gd name="connsiteX296" fmla="*/ 374336 w 7487502"/>
                  <a:gd name="connsiteY296" fmla="*/ 1441033 h 4720015"/>
                  <a:gd name="connsiteX297" fmla="*/ 384147 w 7487502"/>
                  <a:gd name="connsiteY297" fmla="*/ 1435318 h 4720015"/>
                  <a:gd name="connsiteX298" fmla="*/ 456537 w 7487502"/>
                  <a:gd name="connsiteY298" fmla="*/ 1469227 h 4720015"/>
                  <a:gd name="connsiteX299" fmla="*/ 470348 w 7487502"/>
                  <a:gd name="connsiteY299" fmla="*/ 1468846 h 4720015"/>
                  <a:gd name="connsiteX300" fmla="*/ 581124 w 7487502"/>
                  <a:gd name="connsiteY300" fmla="*/ 1413411 h 4720015"/>
                  <a:gd name="connsiteX301" fmla="*/ 611414 w 7487502"/>
                  <a:gd name="connsiteY301" fmla="*/ 1405410 h 4720015"/>
                  <a:gd name="connsiteX302" fmla="*/ 708854 w 7487502"/>
                  <a:gd name="connsiteY302" fmla="*/ 1406267 h 4720015"/>
                  <a:gd name="connsiteX303" fmla="*/ 795818 w 7487502"/>
                  <a:gd name="connsiteY303" fmla="*/ 1393313 h 4720015"/>
                  <a:gd name="connsiteX304" fmla="*/ 888020 w 7487502"/>
                  <a:gd name="connsiteY304" fmla="*/ 1367500 h 4720015"/>
                  <a:gd name="connsiteX305" fmla="*/ 963743 w 7487502"/>
                  <a:gd name="connsiteY305" fmla="*/ 1347784 h 4720015"/>
                  <a:gd name="connsiteX306" fmla="*/ 1033562 w 7487502"/>
                  <a:gd name="connsiteY306" fmla="*/ 1328734 h 4720015"/>
                  <a:gd name="connsiteX307" fmla="*/ 1094712 w 7487502"/>
                  <a:gd name="connsiteY307" fmla="*/ 1301111 h 4720015"/>
                  <a:gd name="connsiteX308" fmla="*/ 1103189 w 7487502"/>
                  <a:gd name="connsiteY308" fmla="*/ 1294539 h 4720015"/>
                  <a:gd name="connsiteX309" fmla="*/ 1190153 w 7487502"/>
                  <a:gd name="connsiteY309" fmla="*/ 1249009 h 4720015"/>
                  <a:gd name="connsiteX310" fmla="*/ 1249303 w 7487502"/>
                  <a:gd name="connsiteY310" fmla="*/ 1216815 h 4720015"/>
                  <a:gd name="connsiteX311" fmla="*/ 1254732 w 7487502"/>
                  <a:gd name="connsiteY311" fmla="*/ 1206623 h 4720015"/>
                  <a:gd name="connsiteX312" fmla="*/ 1249494 w 7487502"/>
                  <a:gd name="connsiteY312" fmla="*/ 1155855 h 4720015"/>
                  <a:gd name="connsiteX313" fmla="*/ 1249398 w 7487502"/>
                  <a:gd name="connsiteY313" fmla="*/ 1147663 h 4720015"/>
                  <a:gd name="connsiteX314" fmla="*/ 1243302 w 7487502"/>
                  <a:gd name="connsiteY314" fmla="*/ 1019076 h 4720015"/>
                  <a:gd name="connsiteX315" fmla="*/ 1259495 w 7487502"/>
                  <a:gd name="connsiteY315" fmla="*/ 941066 h 4720015"/>
                  <a:gd name="connsiteX316" fmla="*/ 1311406 w 7487502"/>
                  <a:gd name="connsiteY316" fmla="*/ 809335 h 4720015"/>
                  <a:gd name="connsiteX317" fmla="*/ 1330361 w 7487502"/>
                  <a:gd name="connsiteY317" fmla="*/ 764282 h 4720015"/>
                  <a:gd name="connsiteX318" fmla="*/ 1359031 w 7487502"/>
                  <a:gd name="connsiteY318" fmla="*/ 690178 h 4720015"/>
                  <a:gd name="connsiteX319" fmla="*/ 1372842 w 7487502"/>
                  <a:gd name="connsiteY319" fmla="*/ 622931 h 4720015"/>
                  <a:gd name="connsiteX320" fmla="*/ 1390178 w 7487502"/>
                  <a:gd name="connsiteY320" fmla="*/ 543969 h 4720015"/>
                  <a:gd name="connsiteX321" fmla="*/ 1400369 w 7487502"/>
                  <a:gd name="connsiteY321" fmla="*/ 500821 h 4720015"/>
                  <a:gd name="connsiteX322" fmla="*/ 1418277 w 7487502"/>
                  <a:gd name="connsiteY322" fmla="*/ 421954 h 4720015"/>
                  <a:gd name="connsiteX323" fmla="*/ 1421706 w 7487502"/>
                  <a:gd name="connsiteY323" fmla="*/ 401380 h 4720015"/>
                  <a:gd name="connsiteX324" fmla="*/ 1427802 w 7487502"/>
                  <a:gd name="connsiteY324" fmla="*/ 381377 h 4720015"/>
                  <a:gd name="connsiteX325" fmla="*/ 1437422 w 7487502"/>
                  <a:gd name="connsiteY325" fmla="*/ 357850 h 4720015"/>
                  <a:gd name="connsiteX326" fmla="*/ 1492095 w 7487502"/>
                  <a:gd name="connsiteY326" fmla="*/ 296605 h 4720015"/>
                  <a:gd name="connsiteX327" fmla="*/ 1588869 w 7487502"/>
                  <a:gd name="connsiteY327" fmla="*/ 194782 h 4720015"/>
                  <a:gd name="connsiteX328" fmla="*/ 1607919 w 7487502"/>
                  <a:gd name="connsiteY328" fmla="*/ 180114 h 4720015"/>
                  <a:gd name="connsiteX329" fmla="*/ 1622874 w 7487502"/>
                  <a:gd name="connsiteY329" fmla="*/ 169541 h 4720015"/>
                  <a:gd name="connsiteX330" fmla="*/ 1637352 w 7487502"/>
                  <a:gd name="connsiteY330" fmla="*/ 181257 h 4720015"/>
                  <a:gd name="connsiteX331" fmla="*/ 1654687 w 7487502"/>
                  <a:gd name="connsiteY331" fmla="*/ 178780 h 4720015"/>
                  <a:gd name="connsiteX332" fmla="*/ 1672880 w 7487502"/>
                  <a:gd name="connsiteY332" fmla="*/ 141823 h 4720015"/>
                  <a:gd name="connsiteX333" fmla="*/ 1682976 w 7487502"/>
                  <a:gd name="connsiteY333" fmla="*/ 125345 h 4720015"/>
                  <a:gd name="connsiteX334" fmla="*/ 1716885 w 7487502"/>
                  <a:gd name="connsiteY334" fmla="*/ 118963 h 4720015"/>
                  <a:gd name="connsiteX335" fmla="*/ 1723648 w 7487502"/>
                  <a:gd name="connsiteY335" fmla="*/ 122773 h 4720015"/>
                  <a:gd name="connsiteX336" fmla="*/ 1749175 w 7487502"/>
                  <a:gd name="connsiteY336" fmla="*/ 142204 h 4720015"/>
                  <a:gd name="connsiteX337" fmla="*/ 1760795 w 7487502"/>
                  <a:gd name="connsiteY337" fmla="*/ 150682 h 4720015"/>
                  <a:gd name="connsiteX338" fmla="*/ 1774321 w 7487502"/>
                  <a:gd name="connsiteY338" fmla="*/ 142966 h 4720015"/>
                  <a:gd name="connsiteX339" fmla="*/ 1795466 w 7487502"/>
                  <a:gd name="connsiteY339" fmla="*/ 147253 h 4720015"/>
                  <a:gd name="connsiteX340" fmla="*/ 1809754 w 7487502"/>
                  <a:gd name="connsiteY340" fmla="*/ 168493 h 4720015"/>
                  <a:gd name="connsiteX341" fmla="*/ 1832900 w 7487502"/>
                  <a:gd name="connsiteY341" fmla="*/ 158397 h 4720015"/>
                  <a:gd name="connsiteX342" fmla="*/ 1887287 w 7487502"/>
                  <a:gd name="connsiteY342" fmla="*/ 128774 h 4720015"/>
                  <a:gd name="connsiteX343" fmla="*/ 1941104 w 7487502"/>
                  <a:gd name="connsiteY343" fmla="*/ 128107 h 4720015"/>
                  <a:gd name="connsiteX344" fmla="*/ 2007588 w 7487502"/>
                  <a:gd name="connsiteY344" fmla="*/ 156016 h 4720015"/>
                  <a:gd name="connsiteX345" fmla="*/ 2022828 w 7487502"/>
                  <a:gd name="connsiteY345" fmla="*/ 156682 h 4720015"/>
                  <a:gd name="connsiteX346" fmla="*/ 2114078 w 7487502"/>
                  <a:gd name="connsiteY346" fmla="*/ 121249 h 4720015"/>
                  <a:gd name="connsiteX347" fmla="*/ 2176848 w 7487502"/>
                  <a:gd name="connsiteY347" fmla="*/ 98294 h 4720015"/>
                  <a:gd name="connsiteX348" fmla="*/ 2229045 w 7487502"/>
                  <a:gd name="connsiteY348" fmla="*/ 97913 h 4720015"/>
                  <a:gd name="connsiteX349" fmla="*/ 2285623 w 7487502"/>
                  <a:gd name="connsiteY349" fmla="*/ 102390 h 4720015"/>
                  <a:gd name="connsiteX350" fmla="*/ 2305149 w 7487502"/>
                  <a:gd name="connsiteY350" fmla="*/ 102485 h 4720015"/>
                  <a:gd name="connsiteX351" fmla="*/ 2314579 w 7487502"/>
                  <a:gd name="connsiteY351" fmla="*/ 96103 h 4720015"/>
                  <a:gd name="connsiteX352" fmla="*/ 2341344 w 7487502"/>
                  <a:gd name="connsiteY352" fmla="*/ 34667 h 4720015"/>
                  <a:gd name="connsiteX353" fmla="*/ 2357156 w 7487502"/>
                  <a:gd name="connsiteY353" fmla="*/ 3425 h 4720015"/>
                  <a:gd name="connsiteX354" fmla="*/ 2392494 w 7487502"/>
                  <a:gd name="connsiteY354" fmla="*/ 2758 h 4720015"/>
                  <a:gd name="connsiteX355" fmla="*/ 2446405 w 7487502"/>
                  <a:gd name="connsiteY355" fmla="*/ 14093 h 4720015"/>
                  <a:gd name="connsiteX356" fmla="*/ 2497459 w 7487502"/>
                  <a:gd name="connsiteY356" fmla="*/ 25047 h 4720015"/>
                  <a:gd name="connsiteX357" fmla="*/ 2576993 w 7487502"/>
                  <a:gd name="connsiteY357" fmla="*/ 41430 h 4720015"/>
                  <a:gd name="connsiteX358" fmla="*/ 2633667 w 7487502"/>
                  <a:gd name="connsiteY358" fmla="*/ 52574 h 4720015"/>
                  <a:gd name="connsiteX359" fmla="*/ 2636429 w 7487502"/>
                  <a:gd name="connsiteY359" fmla="*/ 55717 h 4720015"/>
                  <a:gd name="connsiteX360" fmla="*/ 2632714 w 7487502"/>
                  <a:gd name="connsiteY360" fmla="*/ 59813 h 4720015"/>
                  <a:gd name="connsiteX361" fmla="*/ 2620332 w 7487502"/>
                  <a:gd name="connsiteY361" fmla="*/ 63623 h 4720015"/>
                  <a:gd name="connsiteX362" fmla="*/ 2561181 w 7487502"/>
                  <a:gd name="connsiteY362" fmla="*/ 76006 h 4720015"/>
                  <a:gd name="connsiteX363" fmla="*/ 2557752 w 7487502"/>
                  <a:gd name="connsiteY363" fmla="*/ 87436 h 4720015"/>
                  <a:gd name="connsiteX364" fmla="*/ 2559181 w 7487502"/>
                  <a:gd name="connsiteY364" fmla="*/ 92389 h 4720015"/>
                  <a:gd name="connsiteX365" fmla="*/ 2562134 w 7487502"/>
                  <a:gd name="connsiteY365" fmla="*/ 113058 h 4720015"/>
                  <a:gd name="connsiteX366" fmla="*/ 2581184 w 7487502"/>
                  <a:gd name="connsiteY366" fmla="*/ 113820 h 4720015"/>
                  <a:gd name="connsiteX367" fmla="*/ 2628523 w 7487502"/>
                  <a:gd name="connsiteY367" fmla="*/ 113820 h 4720015"/>
                  <a:gd name="connsiteX368" fmla="*/ 2642620 w 7487502"/>
                  <a:gd name="connsiteY368" fmla="*/ 126869 h 4720015"/>
                  <a:gd name="connsiteX369" fmla="*/ 2642810 w 7487502"/>
                  <a:gd name="connsiteY369" fmla="*/ 140776 h 4720015"/>
                  <a:gd name="connsiteX370" fmla="*/ 2644049 w 7487502"/>
                  <a:gd name="connsiteY370" fmla="*/ 162493 h 4720015"/>
                  <a:gd name="connsiteX371" fmla="*/ 2668623 w 7487502"/>
                  <a:gd name="connsiteY371" fmla="*/ 157444 h 4720015"/>
                  <a:gd name="connsiteX372" fmla="*/ 2760540 w 7487502"/>
                  <a:gd name="connsiteY372" fmla="*/ 130298 h 4720015"/>
                  <a:gd name="connsiteX373" fmla="*/ 2780447 w 7487502"/>
                  <a:gd name="connsiteY373" fmla="*/ 120011 h 4720015"/>
                  <a:gd name="connsiteX374" fmla="*/ 2709771 w 7487502"/>
                  <a:gd name="connsiteY374" fmla="*/ 108200 h 4720015"/>
                  <a:gd name="connsiteX375" fmla="*/ 2695484 w 7487502"/>
                  <a:gd name="connsiteY375" fmla="*/ 101914 h 4720015"/>
                  <a:gd name="connsiteX376" fmla="*/ 2693007 w 7487502"/>
                  <a:gd name="connsiteY376" fmla="*/ 92293 h 4720015"/>
                  <a:gd name="connsiteX377" fmla="*/ 2699389 w 7487502"/>
                  <a:gd name="connsiteY377" fmla="*/ 85816 h 4720015"/>
                  <a:gd name="connsiteX378" fmla="*/ 2739870 w 7487502"/>
                  <a:gd name="connsiteY378" fmla="*/ 76006 h 4720015"/>
                  <a:gd name="connsiteX379" fmla="*/ 2775017 w 7487502"/>
                  <a:gd name="connsiteY379" fmla="*/ 76291 h 4720015"/>
                  <a:gd name="connsiteX380" fmla="*/ 2883126 w 7487502"/>
                  <a:gd name="connsiteY380" fmla="*/ 110962 h 4720015"/>
                  <a:gd name="connsiteX381" fmla="*/ 2952754 w 7487502"/>
                  <a:gd name="connsiteY381" fmla="*/ 131822 h 4720015"/>
                  <a:gd name="connsiteX382" fmla="*/ 2962850 w 7487502"/>
                  <a:gd name="connsiteY382" fmla="*/ 131251 h 4720015"/>
                  <a:gd name="connsiteX383" fmla="*/ 3013714 w 7487502"/>
                  <a:gd name="connsiteY383" fmla="*/ 85912 h 4720015"/>
                  <a:gd name="connsiteX384" fmla="*/ 3019715 w 7487502"/>
                  <a:gd name="connsiteY384" fmla="*/ 80673 h 4720015"/>
                  <a:gd name="connsiteX385" fmla="*/ 3085056 w 7487502"/>
                  <a:gd name="connsiteY385" fmla="*/ 80006 h 4720015"/>
                  <a:gd name="connsiteX386" fmla="*/ 3125728 w 7487502"/>
                  <a:gd name="connsiteY386" fmla="*/ 96294 h 4720015"/>
                  <a:gd name="connsiteX387" fmla="*/ 3133443 w 7487502"/>
                  <a:gd name="connsiteY387" fmla="*/ 107343 h 4720015"/>
                  <a:gd name="connsiteX388" fmla="*/ 3161256 w 7487502"/>
                  <a:gd name="connsiteY388" fmla="*/ 141633 h 4720015"/>
                  <a:gd name="connsiteX389" fmla="*/ 3171448 w 7487502"/>
                  <a:gd name="connsiteY389" fmla="*/ 139633 h 4720015"/>
                  <a:gd name="connsiteX390" fmla="*/ 3222502 w 7487502"/>
                  <a:gd name="connsiteY390" fmla="*/ 66100 h 4720015"/>
                  <a:gd name="connsiteX391" fmla="*/ 3237742 w 7487502"/>
                  <a:gd name="connsiteY391" fmla="*/ 59813 h 4720015"/>
                  <a:gd name="connsiteX392" fmla="*/ 3247172 w 7487502"/>
                  <a:gd name="connsiteY392" fmla="*/ 64004 h 4720015"/>
                  <a:gd name="connsiteX393" fmla="*/ 3250791 w 7487502"/>
                  <a:gd name="connsiteY393" fmla="*/ 82768 h 4720015"/>
                  <a:gd name="connsiteX394" fmla="*/ 3254506 w 7487502"/>
                  <a:gd name="connsiteY394" fmla="*/ 104200 h 4720015"/>
                  <a:gd name="connsiteX395" fmla="*/ 3295654 w 7487502"/>
                  <a:gd name="connsiteY395" fmla="*/ 139537 h 4720015"/>
                  <a:gd name="connsiteX396" fmla="*/ 3307465 w 7487502"/>
                  <a:gd name="connsiteY396" fmla="*/ 144967 h 4720015"/>
                  <a:gd name="connsiteX397" fmla="*/ 3322991 w 7487502"/>
                  <a:gd name="connsiteY397" fmla="*/ 140966 h 4720015"/>
                  <a:gd name="connsiteX398" fmla="*/ 3348518 w 7487502"/>
                  <a:gd name="connsiteY398" fmla="*/ 143443 h 4720015"/>
                  <a:gd name="connsiteX399" fmla="*/ 3397572 w 7487502"/>
                  <a:gd name="connsiteY399" fmla="*/ 180400 h 4720015"/>
                  <a:gd name="connsiteX400" fmla="*/ 3418908 w 7487502"/>
                  <a:gd name="connsiteY400" fmla="*/ 182971 h 4720015"/>
                  <a:gd name="connsiteX401" fmla="*/ 3452721 w 7487502"/>
                  <a:gd name="connsiteY401" fmla="*/ 163350 h 4720015"/>
                  <a:gd name="connsiteX402" fmla="*/ 3469866 w 7487502"/>
                  <a:gd name="connsiteY402" fmla="*/ 158016 h 4720015"/>
                  <a:gd name="connsiteX403" fmla="*/ 3495584 w 7487502"/>
                  <a:gd name="connsiteY403" fmla="*/ 164493 h 4720015"/>
                  <a:gd name="connsiteX404" fmla="*/ 3519301 w 7487502"/>
                  <a:gd name="connsiteY404" fmla="*/ 167636 h 4720015"/>
                  <a:gd name="connsiteX405" fmla="*/ 3549495 w 7487502"/>
                  <a:gd name="connsiteY405" fmla="*/ 175161 h 4720015"/>
                  <a:gd name="connsiteX406" fmla="*/ 3576927 w 7487502"/>
                  <a:gd name="connsiteY406" fmla="*/ 167731 h 4720015"/>
                  <a:gd name="connsiteX407" fmla="*/ 3607122 w 7487502"/>
                  <a:gd name="connsiteY407" fmla="*/ 158968 h 4720015"/>
                  <a:gd name="connsiteX408" fmla="*/ 3624933 w 7487502"/>
                  <a:gd name="connsiteY408" fmla="*/ 161731 h 4720015"/>
                  <a:gd name="connsiteX409" fmla="*/ 3643698 w 7487502"/>
                  <a:gd name="connsiteY409" fmla="*/ 169922 h 4720015"/>
                  <a:gd name="connsiteX410" fmla="*/ 3674368 w 7487502"/>
                  <a:gd name="connsiteY410" fmla="*/ 182971 h 4720015"/>
                  <a:gd name="connsiteX411" fmla="*/ 3699705 w 7487502"/>
                  <a:gd name="connsiteY411" fmla="*/ 169446 h 4720015"/>
                  <a:gd name="connsiteX412" fmla="*/ 3737328 w 7487502"/>
                  <a:gd name="connsiteY412" fmla="*/ 163826 h 4720015"/>
                  <a:gd name="connsiteX413" fmla="*/ 3784667 w 7487502"/>
                  <a:gd name="connsiteY413" fmla="*/ 163921 h 4720015"/>
                  <a:gd name="connsiteX414" fmla="*/ 3799146 w 7487502"/>
                  <a:gd name="connsiteY414" fmla="*/ 158492 h 4720015"/>
                  <a:gd name="connsiteX415" fmla="*/ 3838484 w 7487502"/>
                  <a:gd name="connsiteY415" fmla="*/ 148681 h 4720015"/>
                  <a:gd name="connsiteX416" fmla="*/ 3858963 w 7487502"/>
                  <a:gd name="connsiteY416" fmla="*/ 152777 h 4720015"/>
                  <a:gd name="connsiteX417" fmla="*/ 3916017 w 7487502"/>
                  <a:gd name="connsiteY417" fmla="*/ 162969 h 4720015"/>
                  <a:gd name="connsiteX418" fmla="*/ 3943544 w 7487502"/>
                  <a:gd name="connsiteY418" fmla="*/ 163731 h 4720015"/>
                  <a:gd name="connsiteX419" fmla="*/ 3966405 w 7487502"/>
                  <a:gd name="connsiteY419" fmla="*/ 169827 h 4720015"/>
                  <a:gd name="connsiteX420" fmla="*/ 3973643 w 7487502"/>
                  <a:gd name="connsiteY420" fmla="*/ 160111 h 4720015"/>
                  <a:gd name="connsiteX421" fmla="*/ 3965357 w 7487502"/>
                  <a:gd name="connsiteY421" fmla="*/ 137061 h 4720015"/>
                  <a:gd name="connsiteX422" fmla="*/ 3987550 w 7487502"/>
                  <a:gd name="connsiteY422" fmla="*/ 130203 h 4720015"/>
                  <a:gd name="connsiteX423" fmla="*/ 4016982 w 7487502"/>
                  <a:gd name="connsiteY423" fmla="*/ 120202 h 4720015"/>
                  <a:gd name="connsiteX424" fmla="*/ 4024983 w 7487502"/>
                  <a:gd name="connsiteY424" fmla="*/ 109438 h 4720015"/>
                  <a:gd name="connsiteX425" fmla="*/ 4036318 w 7487502"/>
                  <a:gd name="connsiteY425" fmla="*/ 102866 h 4720015"/>
                  <a:gd name="connsiteX426" fmla="*/ 4135664 w 7487502"/>
                  <a:gd name="connsiteY426" fmla="*/ 132013 h 4720015"/>
                  <a:gd name="connsiteX427" fmla="*/ 4193385 w 7487502"/>
                  <a:gd name="connsiteY427" fmla="*/ 148015 h 4720015"/>
                  <a:gd name="connsiteX428" fmla="*/ 4247583 w 7487502"/>
                  <a:gd name="connsiteY428" fmla="*/ 164874 h 4720015"/>
                  <a:gd name="connsiteX429" fmla="*/ 4324449 w 7487502"/>
                  <a:gd name="connsiteY429" fmla="*/ 187543 h 4720015"/>
                  <a:gd name="connsiteX430" fmla="*/ 4436368 w 7487502"/>
                  <a:gd name="connsiteY430" fmla="*/ 220309 h 4720015"/>
                  <a:gd name="connsiteX431" fmla="*/ 4513330 w 7487502"/>
                  <a:gd name="connsiteY431" fmla="*/ 242884 h 4720015"/>
                  <a:gd name="connsiteX432" fmla="*/ 4522569 w 7487502"/>
                  <a:gd name="connsiteY432" fmla="*/ 247551 h 4720015"/>
                  <a:gd name="connsiteX433" fmla="*/ 4562098 w 7487502"/>
                  <a:gd name="connsiteY433" fmla="*/ 252980 h 4720015"/>
                  <a:gd name="connsiteX434" fmla="*/ 4637822 w 7487502"/>
                  <a:gd name="connsiteY434" fmla="*/ 258314 h 4720015"/>
                  <a:gd name="connsiteX435" fmla="*/ 4674588 w 7487502"/>
                  <a:gd name="connsiteY435" fmla="*/ 264696 h 4720015"/>
                  <a:gd name="connsiteX436" fmla="*/ 4708783 w 7487502"/>
                  <a:gd name="connsiteY436" fmla="*/ 269268 h 4720015"/>
                  <a:gd name="connsiteX437" fmla="*/ 4725166 w 7487502"/>
                  <a:gd name="connsiteY437" fmla="*/ 269744 h 4720015"/>
                  <a:gd name="connsiteX438" fmla="*/ 4759551 w 7487502"/>
                  <a:gd name="connsiteY438" fmla="*/ 274507 h 4720015"/>
                  <a:gd name="connsiteX439" fmla="*/ 4783840 w 7487502"/>
                  <a:gd name="connsiteY439" fmla="*/ 274507 h 4720015"/>
                  <a:gd name="connsiteX440" fmla="*/ 4820892 w 7487502"/>
                  <a:gd name="connsiteY440" fmla="*/ 269744 h 4720015"/>
                  <a:gd name="connsiteX441" fmla="*/ 4929572 w 7487502"/>
                  <a:gd name="connsiteY441" fmla="*/ 269077 h 4720015"/>
                  <a:gd name="connsiteX442" fmla="*/ 5010345 w 7487502"/>
                  <a:gd name="connsiteY442" fmla="*/ 283460 h 4720015"/>
                  <a:gd name="connsiteX443" fmla="*/ 5045778 w 7487502"/>
                  <a:gd name="connsiteY443" fmla="*/ 291842 h 4720015"/>
                  <a:gd name="connsiteX444" fmla="*/ 5082163 w 7487502"/>
                  <a:gd name="connsiteY444" fmla="*/ 298414 h 4720015"/>
                  <a:gd name="connsiteX445" fmla="*/ 5084068 w 7487502"/>
                  <a:gd name="connsiteY445" fmla="*/ 302986 h 4720015"/>
                  <a:gd name="connsiteX446" fmla="*/ 5102737 w 7487502"/>
                  <a:gd name="connsiteY446" fmla="*/ 317655 h 4720015"/>
                  <a:gd name="connsiteX447" fmla="*/ 5154172 w 7487502"/>
                  <a:gd name="connsiteY447" fmla="*/ 315750 h 47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Lst>
                <a:rect l="l" t="t" r="r" b="b"/>
                <a:pathLst>
                  <a:path w="7487502" h="4720015">
                    <a:moveTo>
                      <a:pt x="5153887" y="315464"/>
                    </a:moveTo>
                    <a:cubicBezTo>
                      <a:pt x="5174937" y="319846"/>
                      <a:pt x="5196463" y="323370"/>
                      <a:pt x="5217132" y="330418"/>
                    </a:cubicBezTo>
                    <a:cubicBezTo>
                      <a:pt x="5245040" y="339848"/>
                      <a:pt x="5275425" y="340515"/>
                      <a:pt x="5302572" y="352993"/>
                    </a:cubicBezTo>
                    <a:cubicBezTo>
                      <a:pt x="5335338" y="368042"/>
                      <a:pt x="5367342" y="384997"/>
                      <a:pt x="5400584" y="398808"/>
                    </a:cubicBezTo>
                    <a:cubicBezTo>
                      <a:pt x="5421253" y="407380"/>
                      <a:pt x="5440780" y="418239"/>
                      <a:pt x="5461449" y="426907"/>
                    </a:cubicBezTo>
                    <a:cubicBezTo>
                      <a:pt x="5492214" y="439765"/>
                      <a:pt x="5518503" y="460054"/>
                      <a:pt x="5546031" y="478246"/>
                    </a:cubicBezTo>
                    <a:cubicBezTo>
                      <a:pt x="5603085" y="515775"/>
                      <a:pt x="5659092" y="554923"/>
                      <a:pt x="5715480" y="593404"/>
                    </a:cubicBezTo>
                    <a:cubicBezTo>
                      <a:pt x="5760439" y="624074"/>
                      <a:pt x="5805016" y="655697"/>
                      <a:pt x="5850069" y="686368"/>
                    </a:cubicBezTo>
                    <a:cubicBezTo>
                      <a:pt x="5889121" y="712942"/>
                      <a:pt x="5926555" y="741898"/>
                      <a:pt x="5967417" y="765901"/>
                    </a:cubicBezTo>
                    <a:cubicBezTo>
                      <a:pt x="5977513" y="771807"/>
                      <a:pt x="5986657" y="781332"/>
                      <a:pt x="5992848" y="791333"/>
                    </a:cubicBezTo>
                    <a:cubicBezTo>
                      <a:pt x="6006088" y="812764"/>
                      <a:pt x="6025519" y="828195"/>
                      <a:pt x="6042664" y="845721"/>
                    </a:cubicBezTo>
                    <a:cubicBezTo>
                      <a:pt x="6071811" y="875725"/>
                      <a:pt x="6101338" y="905252"/>
                      <a:pt x="6131342" y="934399"/>
                    </a:cubicBezTo>
                    <a:cubicBezTo>
                      <a:pt x="6156393" y="958783"/>
                      <a:pt x="6184777" y="978976"/>
                      <a:pt x="6212781" y="999740"/>
                    </a:cubicBezTo>
                    <a:cubicBezTo>
                      <a:pt x="6224306" y="1008217"/>
                      <a:pt x="6234879" y="1018219"/>
                      <a:pt x="6245737" y="1027553"/>
                    </a:cubicBezTo>
                    <a:cubicBezTo>
                      <a:pt x="6273550" y="1051651"/>
                      <a:pt x="6303268" y="1073083"/>
                      <a:pt x="6331367" y="1096609"/>
                    </a:cubicBezTo>
                    <a:cubicBezTo>
                      <a:pt x="6345845" y="1108706"/>
                      <a:pt x="6360894" y="1120517"/>
                      <a:pt x="6375373" y="1132900"/>
                    </a:cubicBezTo>
                    <a:cubicBezTo>
                      <a:pt x="6398232" y="1152521"/>
                      <a:pt x="6421188" y="1172238"/>
                      <a:pt x="6446524" y="1189002"/>
                    </a:cubicBezTo>
                    <a:cubicBezTo>
                      <a:pt x="6459859" y="1197860"/>
                      <a:pt x="6470146" y="1210909"/>
                      <a:pt x="6483481" y="1220625"/>
                    </a:cubicBezTo>
                    <a:cubicBezTo>
                      <a:pt x="6508151" y="1238532"/>
                      <a:pt x="6530154" y="1260154"/>
                      <a:pt x="6554252" y="1279013"/>
                    </a:cubicBezTo>
                    <a:cubicBezTo>
                      <a:pt x="6584541" y="1302826"/>
                      <a:pt x="6613974" y="1327686"/>
                      <a:pt x="6643978" y="1351784"/>
                    </a:cubicBezTo>
                    <a:cubicBezTo>
                      <a:pt x="6673314" y="1375311"/>
                      <a:pt x="6701889" y="1399790"/>
                      <a:pt x="6731607" y="1422650"/>
                    </a:cubicBezTo>
                    <a:cubicBezTo>
                      <a:pt x="6762183" y="1446177"/>
                      <a:pt x="6790948" y="1471799"/>
                      <a:pt x="6821238" y="1495612"/>
                    </a:cubicBezTo>
                    <a:cubicBezTo>
                      <a:pt x="6870863" y="1534569"/>
                      <a:pt x="6910772" y="1583146"/>
                      <a:pt x="6956683" y="1625818"/>
                    </a:cubicBezTo>
                    <a:cubicBezTo>
                      <a:pt x="6974876" y="1655060"/>
                      <a:pt x="7001927" y="1676301"/>
                      <a:pt x="7025930" y="1700113"/>
                    </a:cubicBezTo>
                    <a:cubicBezTo>
                      <a:pt x="7060696" y="1734594"/>
                      <a:pt x="7090414" y="1772980"/>
                      <a:pt x="7121085" y="1810984"/>
                    </a:cubicBezTo>
                    <a:cubicBezTo>
                      <a:pt x="7139087" y="1833273"/>
                      <a:pt x="7156423" y="1856323"/>
                      <a:pt x="7174710" y="1878517"/>
                    </a:cubicBezTo>
                    <a:cubicBezTo>
                      <a:pt x="7190236" y="1897376"/>
                      <a:pt x="7208524" y="1914712"/>
                      <a:pt x="7219097" y="1937762"/>
                    </a:cubicBezTo>
                    <a:cubicBezTo>
                      <a:pt x="7229098" y="1959670"/>
                      <a:pt x="7241100" y="1980625"/>
                      <a:pt x="7252244" y="2002056"/>
                    </a:cubicBezTo>
                    <a:cubicBezTo>
                      <a:pt x="7253482" y="2004342"/>
                      <a:pt x="7254911" y="2006533"/>
                      <a:pt x="7256340" y="2008723"/>
                    </a:cubicBezTo>
                    <a:cubicBezTo>
                      <a:pt x="7269103" y="2027488"/>
                      <a:pt x="7278628" y="2047109"/>
                      <a:pt x="7274532" y="2070826"/>
                    </a:cubicBezTo>
                    <a:cubicBezTo>
                      <a:pt x="7282247" y="2087019"/>
                      <a:pt x="7278819" y="2104450"/>
                      <a:pt x="7280533" y="2121404"/>
                    </a:cubicBezTo>
                    <a:cubicBezTo>
                      <a:pt x="7281486" y="2130548"/>
                      <a:pt x="7286058" y="2139406"/>
                      <a:pt x="7289963" y="2147979"/>
                    </a:cubicBezTo>
                    <a:cubicBezTo>
                      <a:pt x="7307680" y="2187031"/>
                      <a:pt x="7323682" y="2226941"/>
                      <a:pt x="7340160" y="2266470"/>
                    </a:cubicBezTo>
                    <a:cubicBezTo>
                      <a:pt x="7353019" y="2297331"/>
                      <a:pt x="7367116" y="2327811"/>
                      <a:pt x="7377974" y="2359339"/>
                    </a:cubicBezTo>
                    <a:cubicBezTo>
                      <a:pt x="7385308" y="2380579"/>
                      <a:pt x="7399977" y="2399153"/>
                      <a:pt x="7402263" y="2421632"/>
                    </a:cubicBezTo>
                    <a:cubicBezTo>
                      <a:pt x="7404549" y="2444683"/>
                      <a:pt x="7420265" y="2463638"/>
                      <a:pt x="7419503" y="2487069"/>
                    </a:cubicBezTo>
                    <a:cubicBezTo>
                      <a:pt x="7433409" y="2513263"/>
                      <a:pt x="7437029" y="2542790"/>
                      <a:pt x="7446935" y="2570413"/>
                    </a:cubicBezTo>
                    <a:cubicBezTo>
                      <a:pt x="7458270" y="2602036"/>
                      <a:pt x="7464461" y="2635469"/>
                      <a:pt x="7475796" y="2667187"/>
                    </a:cubicBezTo>
                    <a:cubicBezTo>
                      <a:pt x="7484749" y="2692333"/>
                      <a:pt x="7490559" y="2717860"/>
                      <a:pt x="7485797" y="2743387"/>
                    </a:cubicBezTo>
                    <a:cubicBezTo>
                      <a:pt x="7478367" y="2783487"/>
                      <a:pt x="7485797" y="2824159"/>
                      <a:pt x="7479891" y="2863592"/>
                    </a:cubicBezTo>
                    <a:cubicBezTo>
                      <a:pt x="7473700" y="2903978"/>
                      <a:pt x="7480463" y="2944364"/>
                      <a:pt x="7474462" y="2983798"/>
                    </a:cubicBezTo>
                    <a:cubicBezTo>
                      <a:pt x="7468271" y="3024088"/>
                      <a:pt x="7474748" y="3064570"/>
                      <a:pt x="7468747" y="3104003"/>
                    </a:cubicBezTo>
                    <a:cubicBezTo>
                      <a:pt x="7463985" y="3135150"/>
                      <a:pt x="7465414" y="3165725"/>
                      <a:pt x="7464461" y="3196586"/>
                    </a:cubicBezTo>
                    <a:cubicBezTo>
                      <a:pt x="7464175" y="3204873"/>
                      <a:pt x="7460651" y="3205254"/>
                      <a:pt x="7454364" y="3205159"/>
                    </a:cubicBezTo>
                    <a:cubicBezTo>
                      <a:pt x="7437600" y="3204968"/>
                      <a:pt x="7420931" y="3204968"/>
                      <a:pt x="7404168" y="3205159"/>
                    </a:cubicBezTo>
                    <a:cubicBezTo>
                      <a:pt x="7391690" y="3205159"/>
                      <a:pt x="7381688" y="3200587"/>
                      <a:pt x="7375021" y="3189919"/>
                    </a:cubicBezTo>
                    <a:cubicBezTo>
                      <a:pt x="7355400" y="3158391"/>
                      <a:pt x="7326539" y="3138770"/>
                      <a:pt x="7291963" y="3127339"/>
                    </a:cubicBezTo>
                    <a:cubicBezTo>
                      <a:pt x="7271294" y="3120481"/>
                      <a:pt x="7250339" y="3115814"/>
                      <a:pt x="7233194" y="3100479"/>
                    </a:cubicBezTo>
                    <a:cubicBezTo>
                      <a:pt x="7227384" y="3095336"/>
                      <a:pt x="7217668" y="3094097"/>
                      <a:pt x="7208429" y="3093145"/>
                    </a:cubicBezTo>
                    <a:cubicBezTo>
                      <a:pt x="7183473" y="3090573"/>
                      <a:pt x="7159947" y="3099050"/>
                      <a:pt x="7135467" y="3100384"/>
                    </a:cubicBezTo>
                    <a:cubicBezTo>
                      <a:pt x="7119370" y="3101241"/>
                      <a:pt x="7103178" y="3111052"/>
                      <a:pt x="7088414" y="3120577"/>
                    </a:cubicBezTo>
                    <a:cubicBezTo>
                      <a:pt x="7056886" y="3141055"/>
                      <a:pt x="7027835" y="3165154"/>
                      <a:pt x="6994498" y="3182965"/>
                    </a:cubicBezTo>
                    <a:cubicBezTo>
                      <a:pt x="6977257" y="3192205"/>
                      <a:pt x="6969351" y="3210874"/>
                      <a:pt x="6956778" y="3224875"/>
                    </a:cubicBezTo>
                    <a:cubicBezTo>
                      <a:pt x="6960589" y="3239735"/>
                      <a:pt x="6950492" y="3252593"/>
                      <a:pt x="6950968" y="3267166"/>
                    </a:cubicBezTo>
                    <a:cubicBezTo>
                      <a:pt x="6951254" y="3277644"/>
                      <a:pt x="6950587" y="3287645"/>
                      <a:pt x="6946587" y="3298599"/>
                    </a:cubicBezTo>
                    <a:cubicBezTo>
                      <a:pt x="6939062" y="3318887"/>
                      <a:pt x="6955731" y="3351748"/>
                      <a:pt x="6976019" y="3360035"/>
                    </a:cubicBezTo>
                    <a:cubicBezTo>
                      <a:pt x="6988306" y="3365083"/>
                      <a:pt x="6999355" y="3368131"/>
                      <a:pt x="6995831" y="3384610"/>
                    </a:cubicBezTo>
                    <a:cubicBezTo>
                      <a:pt x="7008499" y="3416042"/>
                      <a:pt x="7018215" y="3448713"/>
                      <a:pt x="7043932" y="3473478"/>
                    </a:cubicBezTo>
                    <a:cubicBezTo>
                      <a:pt x="7062220" y="3491099"/>
                      <a:pt x="7081842" y="3503196"/>
                      <a:pt x="7108226" y="3500243"/>
                    </a:cubicBezTo>
                    <a:cubicBezTo>
                      <a:pt x="7120228" y="3498910"/>
                      <a:pt x="7131562" y="3503863"/>
                      <a:pt x="7140515" y="3509482"/>
                    </a:cubicBezTo>
                    <a:cubicBezTo>
                      <a:pt x="7149755" y="3515293"/>
                      <a:pt x="7160137" y="3526151"/>
                      <a:pt x="7161661" y="3536153"/>
                    </a:cubicBezTo>
                    <a:cubicBezTo>
                      <a:pt x="7164328" y="3553583"/>
                      <a:pt x="7166995" y="3572252"/>
                      <a:pt x="7159851" y="3590064"/>
                    </a:cubicBezTo>
                    <a:cubicBezTo>
                      <a:pt x="7154137" y="3604352"/>
                      <a:pt x="7149279" y="3619115"/>
                      <a:pt x="7143945" y="3633593"/>
                    </a:cubicBezTo>
                    <a:cubicBezTo>
                      <a:pt x="7143087" y="3635974"/>
                      <a:pt x="7140801" y="3638451"/>
                      <a:pt x="7141087" y="3640642"/>
                    </a:cubicBezTo>
                    <a:cubicBezTo>
                      <a:pt x="7142325" y="3650833"/>
                      <a:pt x="7140515" y="3660835"/>
                      <a:pt x="7135087" y="3668836"/>
                    </a:cubicBezTo>
                    <a:cubicBezTo>
                      <a:pt x="7124990" y="3683695"/>
                      <a:pt x="7115751" y="3700268"/>
                      <a:pt x="7100416" y="3709984"/>
                    </a:cubicBezTo>
                    <a:cubicBezTo>
                      <a:pt x="7082128" y="3721604"/>
                      <a:pt x="7065364" y="3734558"/>
                      <a:pt x="7050028" y="3749608"/>
                    </a:cubicBezTo>
                    <a:cubicBezTo>
                      <a:pt x="7037455" y="3761990"/>
                      <a:pt x="7020881" y="3768563"/>
                      <a:pt x="7005642" y="3777040"/>
                    </a:cubicBezTo>
                    <a:cubicBezTo>
                      <a:pt x="7002022" y="3779040"/>
                      <a:pt x="6996879" y="3778564"/>
                      <a:pt x="6992402" y="3778659"/>
                    </a:cubicBezTo>
                    <a:cubicBezTo>
                      <a:pt x="6977543" y="3778849"/>
                      <a:pt x="6962684" y="3778373"/>
                      <a:pt x="6947825" y="3778849"/>
                    </a:cubicBezTo>
                    <a:cubicBezTo>
                      <a:pt x="6940872" y="3779040"/>
                      <a:pt x="6934395" y="3777897"/>
                      <a:pt x="6926965" y="3782469"/>
                    </a:cubicBezTo>
                    <a:cubicBezTo>
                      <a:pt x="6918869" y="3787422"/>
                      <a:pt x="6906296" y="3786946"/>
                      <a:pt x="6897914" y="3782660"/>
                    </a:cubicBezTo>
                    <a:cubicBezTo>
                      <a:pt x="6891532" y="3779421"/>
                      <a:pt x="6886103" y="3778659"/>
                      <a:pt x="6880007" y="3778849"/>
                    </a:cubicBezTo>
                    <a:cubicBezTo>
                      <a:pt x="6867910" y="3779135"/>
                      <a:pt x="6855909" y="3779993"/>
                      <a:pt x="6848288" y="3767705"/>
                    </a:cubicBezTo>
                    <a:cubicBezTo>
                      <a:pt x="6848003" y="3767229"/>
                      <a:pt x="6846479" y="3767800"/>
                      <a:pt x="6845622" y="3767515"/>
                    </a:cubicBezTo>
                    <a:cubicBezTo>
                      <a:pt x="6834478" y="3763038"/>
                      <a:pt x="6822000" y="3760276"/>
                      <a:pt x="6812665" y="3753322"/>
                    </a:cubicBezTo>
                    <a:cubicBezTo>
                      <a:pt x="6803616" y="3746655"/>
                      <a:pt x="6797901" y="3735606"/>
                      <a:pt x="6790567" y="3726653"/>
                    </a:cubicBezTo>
                    <a:cubicBezTo>
                      <a:pt x="6781328" y="3715413"/>
                      <a:pt x="6767707" y="3714651"/>
                      <a:pt x="6754944" y="3711794"/>
                    </a:cubicBezTo>
                    <a:cubicBezTo>
                      <a:pt x="6737418" y="3707983"/>
                      <a:pt x="6721415" y="3717128"/>
                      <a:pt x="6704271" y="3717699"/>
                    </a:cubicBezTo>
                    <a:cubicBezTo>
                      <a:pt x="6699603" y="3717889"/>
                      <a:pt x="6694746" y="3721699"/>
                      <a:pt x="6690554" y="3724652"/>
                    </a:cubicBezTo>
                    <a:cubicBezTo>
                      <a:pt x="6668838" y="3740178"/>
                      <a:pt x="6653597" y="3763514"/>
                      <a:pt x="6644549" y="3791899"/>
                    </a:cubicBezTo>
                    <a:cubicBezTo>
                      <a:pt x="6640453" y="3804948"/>
                      <a:pt x="6637691" y="3818664"/>
                      <a:pt x="6629499" y="3830285"/>
                    </a:cubicBezTo>
                    <a:cubicBezTo>
                      <a:pt x="6624928" y="3836762"/>
                      <a:pt x="6615021" y="3844667"/>
                      <a:pt x="6608354" y="3845524"/>
                    </a:cubicBezTo>
                    <a:cubicBezTo>
                      <a:pt x="6590066" y="3847906"/>
                      <a:pt x="6573206" y="3841333"/>
                      <a:pt x="6555966" y="3837428"/>
                    </a:cubicBezTo>
                    <a:cubicBezTo>
                      <a:pt x="6536250" y="3832952"/>
                      <a:pt x="6518438" y="3825713"/>
                      <a:pt x="6501864" y="3812758"/>
                    </a:cubicBezTo>
                    <a:cubicBezTo>
                      <a:pt x="6489387" y="3803043"/>
                      <a:pt x="6471099" y="3802281"/>
                      <a:pt x="6455668" y="3809234"/>
                    </a:cubicBezTo>
                    <a:cubicBezTo>
                      <a:pt x="6425093" y="3822950"/>
                      <a:pt x="6392994" y="3816092"/>
                      <a:pt x="6361561" y="3817330"/>
                    </a:cubicBezTo>
                    <a:cubicBezTo>
                      <a:pt x="6356132" y="3817521"/>
                      <a:pt x="6349655" y="3814092"/>
                      <a:pt x="6345178" y="3810377"/>
                    </a:cubicBezTo>
                    <a:cubicBezTo>
                      <a:pt x="6328604" y="3796947"/>
                      <a:pt x="6310031" y="3788660"/>
                      <a:pt x="6289648" y="3782755"/>
                    </a:cubicBezTo>
                    <a:cubicBezTo>
                      <a:pt x="6252976" y="3772182"/>
                      <a:pt x="6228973" y="3778659"/>
                      <a:pt x="6211923" y="3813521"/>
                    </a:cubicBezTo>
                    <a:cubicBezTo>
                      <a:pt x="6202589" y="3832571"/>
                      <a:pt x="6191254" y="3848858"/>
                      <a:pt x="6174585" y="3861717"/>
                    </a:cubicBezTo>
                    <a:cubicBezTo>
                      <a:pt x="6170109" y="3865146"/>
                      <a:pt x="6166584" y="3869432"/>
                      <a:pt x="6160298" y="3867718"/>
                    </a:cubicBezTo>
                    <a:cubicBezTo>
                      <a:pt x="6149915" y="3864955"/>
                      <a:pt x="6141915" y="3873433"/>
                      <a:pt x="6131914" y="3873528"/>
                    </a:cubicBezTo>
                    <a:cubicBezTo>
                      <a:pt x="6123246" y="3873528"/>
                      <a:pt x="6114769" y="3871623"/>
                      <a:pt x="6105910" y="3878195"/>
                    </a:cubicBezTo>
                    <a:cubicBezTo>
                      <a:pt x="6099052" y="3883339"/>
                      <a:pt x="6081717" y="3872480"/>
                      <a:pt x="6076383" y="3861717"/>
                    </a:cubicBezTo>
                    <a:cubicBezTo>
                      <a:pt x="6068477" y="3845810"/>
                      <a:pt x="6058762" y="3831618"/>
                      <a:pt x="6047046" y="3817902"/>
                    </a:cubicBezTo>
                    <a:cubicBezTo>
                      <a:pt x="6031806" y="3799995"/>
                      <a:pt x="6011898" y="3793613"/>
                      <a:pt x="5991420" y="3790375"/>
                    </a:cubicBezTo>
                    <a:cubicBezTo>
                      <a:pt x="5975037" y="3787803"/>
                      <a:pt x="5957606" y="3787898"/>
                      <a:pt x="5940556" y="3794471"/>
                    </a:cubicBezTo>
                    <a:cubicBezTo>
                      <a:pt x="5933032" y="3797328"/>
                      <a:pt x="5926555" y="3800947"/>
                      <a:pt x="5923507" y="3806472"/>
                    </a:cubicBezTo>
                    <a:cubicBezTo>
                      <a:pt x="5913029" y="3825522"/>
                      <a:pt x="5906076" y="3845524"/>
                      <a:pt x="5914362" y="3867813"/>
                    </a:cubicBezTo>
                    <a:cubicBezTo>
                      <a:pt x="5915791" y="3871718"/>
                      <a:pt x="5918268" y="3873814"/>
                      <a:pt x="5920649" y="3876290"/>
                    </a:cubicBezTo>
                    <a:cubicBezTo>
                      <a:pt x="5940747" y="3896864"/>
                      <a:pt x="5961035" y="3917153"/>
                      <a:pt x="5987990" y="3928868"/>
                    </a:cubicBezTo>
                    <a:cubicBezTo>
                      <a:pt x="5995420" y="3932107"/>
                      <a:pt x="5999325" y="3937250"/>
                      <a:pt x="5998278" y="3945823"/>
                    </a:cubicBezTo>
                    <a:cubicBezTo>
                      <a:pt x="5997706" y="3950395"/>
                      <a:pt x="5998087" y="3954395"/>
                      <a:pt x="6002088" y="3958205"/>
                    </a:cubicBezTo>
                    <a:cubicBezTo>
                      <a:pt x="6006564" y="3962396"/>
                      <a:pt x="6003231" y="3966968"/>
                      <a:pt x="5999230" y="3969349"/>
                    </a:cubicBezTo>
                    <a:cubicBezTo>
                      <a:pt x="5991038" y="3974303"/>
                      <a:pt x="5983323" y="3979922"/>
                      <a:pt x="5972560" y="3979160"/>
                    </a:cubicBezTo>
                    <a:cubicBezTo>
                      <a:pt x="5934365" y="3976398"/>
                      <a:pt x="5905219" y="3995734"/>
                      <a:pt x="5877501" y="4018594"/>
                    </a:cubicBezTo>
                    <a:cubicBezTo>
                      <a:pt x="5861879" y="4031453"/>
                      <a:pt x="5849973" y="4047454"/>
                      <a:pt x="5842734" y="4065552"/>
                    </a:cubicBezTo>
                    <a:cubicBezTo>
                      <a:pt x="5836353" y="4081173"/>
                      <a:pt x="5827114" y="4086697"/>
                      <a:pt x="5811683" y="4084793"/>
                    </a:cubicBezTo>
                    <a:cubicBezTo>
                      <a:pt x="5781108" y="4081078"/>
                      <a:pt x="5755295" y="4091841"/>
                      <a:pt x="5728053" y="4105176"/>
                    </a:cubicBezTo>
                    <a:cubicBezTo>
                      <a:pt x="5706337" y="4115844"/>
                      <a:pt x="5692049" y="4131274"/>
                      <a:pt x="5681095" y="4149848"/>
                    </a:cubicBezTo>
                    <a:cubicBezTo>
                      <a:pt x="5670713" y="4167565"/>
                      <a:pt x="5661474" y="4186996"/>
                      <a:pt x="5663474" y="4209380"/>
                    </a:cubicBezTo>
                    <a:cubicBezTo>
                      <a:pt x="5664617" y="4222238"/>
                      <a:pt x="5663283" y="4235383"/>
                      <a:pt x="5663760" y="4248337"/>
                    </a:cubicBezTo>
                    <a:cubicBezTo>
                      <a:pt x="5664807" y="4276436"/>
                      <a:pt x="5651853" y="4296057"/>
                      <a:pt x="5626898" y="4307392"/>
                    </a:cubicBezTo>
                    <a:cubicBezTo>
                      <a:pt x="5613277" y="4313583"/>
                      <a:pt x="5599275" y="4318346"/>
                      <a:pt x="5588703" y="4329585"/>
                    </a:cubicBezTo>
                    <a:cubicBezTo>
                      <a:pt x="5583559" y="4335014"/>
                      <a:pt x="5580225" y="4339777"/>
                      <a:pt x="5579559" y="4348349"/>
                    </a:cubicBezTo>
                    <a:cubicBezTo>
                      <a:pt x="5578225" y="4367780"/>
                      <a:pt x="5574510" y="4386259"/>
                      <a:pt x="5557842" y="4400832"/>
                    </a:cubicBezTo>
                    <a:cubicBezTo>
                      <a:pt x="5550412" y="4407309"/>
                      <a:pt x="5541744" y="4416548"/>
                      <a:pt x="5538220" y="4425692"/>
                    </a:cubicBezTo>
                    <a:cubicBezTo>
                      <a:pt x="5530696" y="4445123"/>
                      <a:pt x="5514312" y="4443409"/>
                      <a:pt x="5499549" y="4446933"/>
                    </a:cubicBezTo>
                    <a:cubicBezTo>
                      <a:pt x="5454210" y="4457791"/>
                      <a:pt x="5408204" y="4450362"/>
                      <a:pt x="5362484" y="4452458"/>
                    </a:cubicBezTo>
                    <a:cubicBezTo>
                      <a:pt x="5337243" y="4453600"/>
                      <a:pt x="5319526" y="4465316"/>
                      <a:pt x="5306477" y="4487129"/>
                    </a:cubicBezTo>
                    <a:cubicBezTo>
                      <a:pt x="5300667" y="4496844"/>
                      <a:pt x="5301429" y="4506083"/>
                      <a:pt x="5301524" y="4515704"/>
                    </a:cubicBezTo>
                    <a:cubicBezTo>
                      <a:pt x="5301619" y="4534944"/>
                      <a:pt x="5296095" y="4549136"/>
                      <a:pt x="5277235" y="4558947"/>
                    </a:cubicBezTo>
                    <a:cubicBezTo>
                      <a:pt x="5258852" y="4568472"/>
                      <a:pt x="5243612" y="4583522"/>
                      <a:pt x="5229896" y="4599428"/>
                    </a:cubicBezTo>
                    <a:cubicBezTo>
                      <a:pt x="5225324" y="4604667"/>
                      <a:pt x="5218752" y="4610858"/>
                      <a:pt x="5218561" y="4616764"/>
                    </a:cubicBezTo>
                    <a:cubicBezTo>
                      <a:pt x="5217609" y="4641719"/>
                      <a:pt x="5198844" y="4649339"/>
                      <a:pt x="5181319" y="4659245"/>
                    </a:cubicBezTo>
                    <a:cubicBezTo>
                      <a:pt x="5169889" y="4665722"/>
                      <a:pt x="5159887" y="4676200"/>
                      <a:pt x="5146171" y="4664294"/>
                    </a:cubicBezTo>
                    <a:cubicBezTo>
                      <a:pt x="5125406" y="4672390"/>
                      <a:pt x="5101118" y="4671152"/>
                      <a:pt x="5083878" y="4689058"/>
                    </a:cubicBezTo>
                    <a:cubicBezTo>
                      <a:pt x="5073972" y="4699346"/>
                      <a:pt x="5061684" y="4707347"/>
                      <a:pt x="5051016" y="4716967"/>
                    </a:cubicBezTo>
                    <a:cubicBezTo>
                      <a:pt x="5046825" y="4720682"/>
                      <a:pt x="5042634" y="4719824"/>
                      <a:pt x="5038253" y="4719920"/>
                    </a:cubicBezTo>
                    <a:cubicBezTo>
                      <a:pt x="5018727" y="4720015"/>
                      <a:pt x="4999200" y="4719824"/>
                      <a:pt x="4979769" y="4720015"/>
                    </a:cubicBezTo>
                    <a:cubicBezTo>
                      <a:pt x="4969387" y="4720110"/>
                      <a:pt x="4961958" y="4714395"/>
                      <a:pt x="4953290" y="4709823"/>
                    </a:cubicBezTo>
                    <a:cubicBezTo>
                      <a:pt x="4940050" y="4702870"/>
                      <a:pt x="4925001" y="4698107"/>
                      <a:pt x="4910332" y="4707156"/>
                    </a:cubicBezTo>
                    <a:cubicBezTo>
                      <a:pt x="4905760" y="4710014"/>
                      <a:pt x="4901474" y="4708585"/>
                      <a:pt x="4897092" y="4708680"/>
                    </a:cubicBezTo>
                    <a:cubicBezTo>
                      <a:pt x="4884139" y="4709061"/>
                      <a:pt x="4870994" y="4707918"/>
                      <a:pt x="4858135" y="4708966"/>
                    </a:cubicBezTo>
                    <a:cubicBezTo>
                      <a:pt x="4829941" y="4711252"/>
                      <a:pt x="4803652" y="4704584"/>
                      <a:pt x="4777458" y="4695059"/>
                    </a:cubicBezTo>
                    <a:cubicBezTo>
                      <a:pt x="4759932" y="4688678"/>
                      <a:pt x="4741454" y="4683534"/>
                      <a:pt x="4722499" y="4686677"/>
                    </a:cubicBezTo>
                    <a:cubicBezTo>
                      <a:pt x="4694400" y="4691345"/>
                      <a:pt x="4670493" y="4678391"/>
                      <a:pt x="4646204" y="4668770"/>
                    </a:cubicBezTo>
                    <a:cubicBezTo>
                      <a:pt x="4628678" y="4661817"/>
                      <a:pt x="4613628" y="4647339"/>
                      <a:pt x="4595817" y="4642958"/>
                    </a:cubicBezTo>
                    <a:cubicBezTo>
                      <a:pt x="4577433" y="4638386"/>
                      <a:pt x="4557050" y="4641910"/>
                      <a:pt x="4537524" y="4641910"/>
                    </a:cubicBezTo>
                    <a:cubicBezTo>
                      <a:pt x="4517998" y="4641910"/>
                      <a:pt x="4496661" y="4641243"/>
                      <a:pt x="4476183" y="4642196"/>
                    </a:cubicBezTo>
                    <a:cubicBezTo>
                      <a:pt x="4462371" y="4642862"/>
                      <a:pt x="4449799" y="4638862"/>
                      <a:pt x="4437797" y="4633623"/>
                    </a:cubicBezTo>
                    <a:cubicBezTo>
                      <a:pt x="4420842" y="4626098"/>
                      <a:pt x="4404364" y="4618097"/>
                      <a:pt x="4385028" y="4619621"/>
                    </a:cubicBezTo>
                    <a:cubicBezTo>
                      <a:pt x="4376075" y="4620383"/>
                      <a:pt x="4367217" y="4615811"/>
                      <a:pt x="4359882" y="4613049"/>
                    </a:cubicBezTo>
                    <a:cubicBezTo>
                      <a:pt x="4347214" y="4608191"/>
                      <a:pt x="4335213" y="4608668"/>
                      <a:pt x="4322735" y="4608668"/>
                    </a:cubicBezTo>
                    <a:cubicBezTo>
                      <a:pt x="4271681" y="4608382"/>
                      <a:pt x="4220532" y="4608763"/>
                      <a:pt x="4169477" y="4608382"/>
                    </a:cubicBezTo>
                    <a:cubicBezTo>
                      <a:pt x="4159000" y="4608382"/>
                      <a:pt x="4148904" y="4607525"/>
                      <a:pt x="4137950" y="4604096"/>
                    </a:cubicBezTo>
                    <a:cubicBezTo>
                      <a:pt x="4122043" y="4599143"/>
                      <a:pt x="4104326" y="4604572"/>
                      <a:pt x="4091373" y="4617431"/>
                    </a:cubicBezTo>
                    <a:cubicBezTo>
                      <a:pt x="4070989" y="4637814"/>
                      <a:pt x="4045843" y="4649816"/>
                      <a:pt x="4019173" y="4658293"/>
                    </a:cubicBezTo>
                    <a:cubicBezTo>
                      <a:pt x="3997837" y="4665151"/>
                      <a:pt x="3976406" y="4671437"/>
                      <a:pt x="3956022" y="4680867"/>
                    </a:cubicBezTo>
                    <a:cubicBezTo>
                      <a:pt x="3952212" y="4682582"/>
                      <a:pt x="3918875" y="4692011"/>
                      <a:pt x="3916017" y="4692011"/>
                    </a:cubicBezTo>
                    <a:cubicBezTo>
                      <a:pt x="3906683" y="4692011"/>
                      <a:pt x="3897348" y="4691249"/>
                      <a:pt x="3888204" y="4692202"/>
                    </a:cubicBezTo>
                    <a:cubicBezTo>
                      <a:pt x="3857248" y="4695250"/>
                      <a:pt x="3832864" y="4678772"/>
                      <a:pt x="3806861" y="4666484"/>
                    </a:cubicBezTo>
                    <a:cubicBezTo>
                      <a:pt x="3789525" y="4658293"/>
                      <a:pt x="3780191" y="4640005"/>
                      <a:pt x="3762284" y="4632861"/>
                    </a:cubicBezTo>
                    <a:cubicBezTo>
                      <a:pt x="3758188" y="4621336"/>
                      <a:pt x="3744377" y="4615335"/>
                      <a:pt x="3741615" y="4605334"/>
                    </a:cubicBezTo>
                    <a:cubicBezTo>
                      <a:pt x="3737042" y="4588856"/>
                      <a:pt x="3724946" y="4578092"/>
                      <a:pt x="3716088" y="4565900"/>
                    </a:cubicBezTo>
                    <a:cubicBezTo>
                      <a:pt x="3702752" y="4547517"/>
                      <a:pt x="3681131" y="4537325"/>
                      <a:pt x="3658938" y="4530563"/>
                    </a:cubicBezTo>
                    <a:cubicBezTo>
                      <a:pt x="3654747" y="4529324"/>
                      <a:pt x="3650556" y="4530467"/>
                      <a:pt x="3645984" y="4528181"/>
                    </a:cubicBezTo>
                    <a:cubicBezTo>
                      <a:pt x="3630743" y="4520657"/>
                      <a:pt x="3616742" y="4524752"/>
                      <a:pt x="3604550" y="4535801"/>
                    </a:cubicBezTo>
                    <a:cubicBezTo>
                      <a:pt x="3600454" y="4539516"/>
                      <a:pt x="3596834" y="4543802"/>
                      <a:pt x="3592643" y="4547517"/>
                    </a:cubicBezTo>
                    <a:cubicBezTo>
                      <a:pt x="3584642" y="4554661"/>
                      <a:pt x="3573879" y="4555042"/>
                      <a:pt x="3566164" y="4547993"/>
                    </a:cubicBezTo>
                    <a:cubicBezTo>
                      <a:pt x="3558639" y="4541135"/>
                      <a:pt x="3551496" y="4533706"/>
                      <a:pt x="3544447" y="4526372"/>
                    </a:cubicBezTo>
                    <a:cubicBezTo>
                      <a:pt x="3536732" y="4518371"/>
                      <a:pt x="3527111" y="4515799"/>
                      <a:pt x="3516348" y="4513322"/>
                    </a:cubicBezTo>
                    <a:cubicBezTo>
                      <a:pt x="3478248" y="4504655"/>
                      <a:pt x="3439767" y="4507988"/>
                      <a:pt x="3401572" y="4508846"/>
                    </a:cubicBezTo>
                    <a:cubicBezTo>
                      <a:pt x="3380331" y="4509322"/>
                      <a:pt x="3360519" y="4503131"/>
                      <a:pt x="3339850" y="4501416"/>
                    </a:cubicBezTo>
                    <a:cubicBezTo>
                      <a:pt x="3325372" y="4500178"/>
                      <a:pt x="3311275" y="4488748"/>
                      <a:pt x="3300226" y="4477127"/>
                    </a:cubicBezTo>
                    <a:cubicBezTo>
                      <a:pt x="3285462" y="4461697"/>
                      <a:pt x="3264031" y="4461125"/>
                      <a:pt x="3246315" y="4452458"/>
                    </a:cubicBezTo>
                    <a:cubicBezTo>
                      <a:pt x="3229932" y="4463888"/>
                      <a:pt x="3208691" y="4451886"/>
                      <a:pt x="3192498" y="4463697"/>
                    </a:cubicBezTo>
                    <a:cubicBezTo>
                      <a:pt x="3182592" y="4470841"/>
                      <a:pt x="3169448" y="4471222"/>
                      <a:pt x="3160780" y="4482461"/>
                    </a:cubicBezTo>
                    <a:cubicBezTo>
                      <a:pt x="3154303" y="4490843"/>
                      <a:pt x="3140873" y="4493415"/>
                      <a:pt x="3132776" y="4500940"/>
                    </a:cubicBezTo>
                    <a:cubicBezTo>
                      <a:pt x="3111441" y="4520657"/>
                      <a:pt x="3087818" y="4522466"/>
                      <a:pt x="3060577" y="4517132"/>
                    </a:cubicBezTo>
                    <a:cubicBezTo>
                      <a:pt x="3046004" y="4514275"/>
                      <a:pt x="3028478" y="4520847"/>
                      <a:pt x="3019524" y="4531610"/>
                    </a:cubicBezTo>
                    <a:cubicBezTo>
                      <a:pt x="3005046" y="4548946"/>
                      <a:pt x="2987901" y="4545993"/>
                      <a:pt x="2969804" y="4547708"/>
                    </a:cubicBezTo>
                    <a:cubicBezTo>
                      <a:pt x="2949420" y="4549613"/>
                      <a:pt x="2930942" y="4539992"/>
                      <a:pt x="2910749" y="4541326"/>
                    </a:cubicBezTo>
                    <a:cubicBezTo>
                      <a:pt x="2897318" y="4542183"/>
                      <a:pt x="2886555" y="4545803"/>
                      <a:pt x="2877316" y="4555232"/>
                    </a:cubicBezTo>
                    <a:cubicBezTo>
                      <a:pt x="2869506" y="4563233"/>
                      <a:pt x="2861219" y="4570663"/>
                      <a:pt x="2853789" y="4578950"/>
                    </a:cubicBezTo>
                    <a:cubicBezTo>
                      <a:pt x="2847598" y="4585903"/>
                      <a:pt x="2839311" y="4589332"/>
                      <a:pt x="2831120" y="4591427"/>
                    </a:cubicBezTo>
                    <a:cubicBezTo>
                      <a:pt x="2823976" y="4593237"/>
                      <a:pt x="2817880" y="4592475"/>
                      <a:pt x="2812832" y="4581902"/>
                    </a:cubicBezTo>
                    <a:cubicBezTo>
                      <a:pt x="2802831" y="4560852"/>
                      <a:pt x="2785781" y="4543516"/>
                      <a:pt x="2776256" y="4521800"/>
                    </a:cubicBezTo>
                    <a:cubicBezTo>
                      <a:pt x="2762444" y="4516942"/>
                      <a:pt x="2750062" y="4508083"/>
                      <a:pt x="2734536" y="4508179"/>
                    </a:cubicBezTo>
                    <a:cubicBezTo>
                      <a:pt x="2695484" y="4508465"/>
                      <a:pt x="2656431" y="4506655"/>
                      <a:pt x="2617569" y="4508846"/>
                    </a:cubicBezTo>
                    <a:cubicBezTo>
                      <a:pt x="2591471" y="4510274"/>
                      <a:pt x="2572230" y="4497701"/>
                      <a:pt x="2551275" y="4486557"/>
                    </a:cubicBezTo>
                    <a:cubicBezTo>
                      <a:pt x="2530701" y="4475603"/>
                      <a:pt x="2515938" y="4454077"/>
                      <a:pt x="2490125" y="4452553"/>
                    </a:cubicBezTo>
                    <a:cubicBezTo>
                      <a:pt x="2489363" y="4452553"/>
                      <a:pt x="2488506" y="4451696"/>
                      <a:pt x="2488029" y="4450933"/>
                    </a:cubicBezTo>
                    <a:cubicBezTo>
                      <a:pt x="2480314" y="4439980"/>
                      <a:pt x="2461645" y="4439789"/>
                      <a:pt x="2459359" y="4424359"/>
                    </a:cubicBezTo>
                    <a:cubicBezTo>
                      <a:pt x="2457073" y="4409119"/>
                      <a:pt x="2463645" y="4393879"/>
                      <a:pt x="2471646" y="4382449"/>
                    </a:cubicBezTo>
                    <a:cubicBezTo>
                      <a:pt x="2495364" y="4348825"/>
                      <a:pt x="2512223" y="4311011"/>
                      <a:pt x="2537464" y="4278817"/>
                    </a:cubicBezTo>
                    <a:cubicBezTo>
                      <a:pt x="2551180" y="4261291"/>
                      <a:pt x="2564801" y="4243860"/>
                      <a:pt x="2577564" y="4225667"/>
                    </a:cubicBezTo>
                    <a:cubicBezTo>
                      <a:pt x="2580708" y="4221191"/>
                      <a:pt x="2584613" y="4215952"/>
                      <a:pt x="2589375" y="4214047"/>
                    </a:cubicBezTo>
                    <a:cubicBezTo>
                      <a:pt x="2621951" y="4200712"/>
                      <a:pt x="2641191" y="4173375"/>
                      <a:pt x="2661384" y="4147086"/>
                    </a:cubicBezTo>
                    <a:cubicBezTo>
                      <a:pt x="2667861" y="4138609"/>
                      <a:pt x="2671957" y="4128988"/>
                      <a:pt x="2671005" y="4117654"/>
                    </a:cubicBezTo>
                    <a:cubicBezTo>
                      <a:pt x="2670242" y="4108414"/>
                      <a:pt x="2671005" y="4099080"/>
                      <a:pt x="2670814" y="4089841"/>
                    </a:cubicBezTo>
                    <a:cubicBezTo>
                      <a:pt x="2670528" y="4077363"/>
                      <a:pt x="2672909" y="4065362"/>
                      <a:pt x="2660908" y="4054694"/>
                    </a:cubicBezTo>
                    <a:cubicBezTo>
                      <a:pt x="2647478" y="4042787"/>
                      <a:pt x="2633381" y="4033738"/>
                      <a:pt x="2615950" y="4035453"/>
                    </a:cubicBezTo>
                    <a:cubicBezTo>
                      <a:pt x="2599091" y="4037168"/>
                      <a:pt x="2584422" y="4028404"/>
                      <a:pt x="2568039" y="4029166"/>
                    </a:cubicBezTo>
                    <a:cubicBezTo>
                      <a:pt x="2551371" y="4029929"/>
                      <a:pt x="2534511" y="4028404"/>
                      <a:pt x="2517938" y="4029643"/>
                    </a:cubicBezTo>
                    <a:cubicBezTo>
                      <a:pt x="2506984" y="4030405"/>
                      <a:pt x="2503460" y="4020308"/>
                      <a:pt x="2495364" y="4016594"/>
                    </a:cubicBezTo>
                    <a:cubicBezTo>
                      <a:pt x="2485648" y="4012117"/>
                      <a:pt x="2476694" y="4004021"/>
                      <a:pt x="2465931" y="4000115"/>
                    </a:cubicBezTo>
                    <a:cubicBezTo>
                      <a:pt x="2455263" y="3996210"/>
                      <a:pt x="2448405" y="3987828"/>
                      <a:pt x="2440690" y="3980303"/>
                    </a:cubicBezTo>
                    <a:cubicBezTo>
                      <a:pt x="2432784" y="3972588"/>
                      <a:pt x="2423736" y="3968302"/>
                      <a:pt x="2412306" y="3967825"/>
                    </a:cubicBezTo>
                    <a:cubicBezTo>
                      <a:pt x="2400685" y="3967349"/>
                      <a:pt x="2391065" y="3969254"/>
                      <a:pt x="2383350" y="3979255"/>
                    </a:cubicBezTo>
                    <a:cubicBezTo>
                      <a:pt x="2376301" y="3988399"/>
                      <a:pt x="2368776" y="3997829"/>
                      <a:pt x="2361061" y="4005925"/>
                    </a:cubicBezTo>
                    <a:cubicBezTo>
                      <a:pt x="2348107" y="4019451"/>
                      <a:pt x="2330676" y="4028786"/>
                      <a:pt x="2312198" y="4034977"/>
                    </a:cubicBezTo>
                    <a:cubicBezTo>
                      <a:pt x="2301149" y="4038691"/>
                      <a:pt x="2290290" y="4041263"/>
                      <a:pt x="2278289" y="4040787"/>
                    </a:cubicBezTo>
                    <a:cubicBezTo>
                      <a:pt x="2256000" y="4039835"/>
                      <a:pt x="2232855" y="4036691"/>
                      <a:pt x="2211614" y="4041358"/>
                    </a:cubicBezTo>
                    <a:cubicBezTo>
                      <a:pt x="2173133" y="4049931"/>
                      <a:pt x="2134938" y="4043359"/>
                      <a:pt x="2096647" y="4046121"/>
                    </a:cubicBezTo>
                    <a:cubicBezTo>
                      <a:pt x="2064453" y="4035739"/>
                      <a:pt x="2031306" y="4041644"/>
                      <a:pt x="1998635" y="4040787"/>
                    </a:cubicBezTo>
                    <a:cubicBezTo>
                      <a:pt x="1966154" y="4039835"/>
                      <a:pt x="1933579" y="4040978"/>
                      <a:pt x="1901099" y="4040406"/>
                    </a:cubicBezTo>
                    <a:cubicBezTo>
                      <a:pt x="1886430" y="4040120"/>
                      <a:pt x="1873857" y="4045359"/>
                      <a:pt x="1860617" y="4050407"/>
                    </a:cubicBezTo>
                    <a:cubicBezTo>
                      <a:pt x="1827090" y="4063361"/>
                      <a:pt x="1793466" y="4076791"/>
                      <a:pt x="1756128" y="4074124"/>
                    </a:cubicBezTo>
                    <a:cubicBezTo>
                      <a:pt x="1741365" y="4073077"/>
                      <a:pt x="1726315" y="4075077"/>
                      <a:pt x="1711551" y="4073744"/>
                    </a:cubicBezTo>
                    <a:cubicBezTo>
                      <a:pt x="1682119" y="4071077"/>
                      <a:pt x="1655735" y="4080792"/>
                      <a:pt x="1630017" y="4092317"/>
                    </a:cubicBezTo>
                    <a:cubicBezTo>
                      <a:pt x="1613920" y="4099556"/>
                      <a:pt x="1596584" y="4101175"/>
                      <a:pt x="1580487" y="4107367"/>
                    </a:cubicBezTo>
                    <a:cubicBezTo>
                      <a:pt x="1561342" y="4114701"/>
                      <a:pt x="1541244" y="4114129"/>
                      <a:pt x="1521528" y="4112510"/>
                    </a:cubicBezTo>
                    <a:cubicBezTo>
                      <a:pt x="1507431" y="4111367"/>
                      <a:pt x="1495905" y="4120035"/>
                      <a:pt x="1481999" y="4118797"/>
                    </a:cubicBezTo>
                    <a:cubicBezTo>
                      <a:pt x="1468187" y="4117558"/>
                      <a:pt x="1453614" y="4116035"/>
                      <a:pt x="1440374" y="4119082"/>
                    </a:cubicBezTo>
                    <a:cubicBezTo>
                      <a:pt x="1416086" y="4124702"/>
                      <a:pt x="1392083" y="4132322"/>
                      <a:pt x="1369223" y="4142038"/>
                    </a:cubicBezTo>
                    <a:cubicBezTo>
                      <a:pt x="1361984" y="4145086"/>
                      <a:pt x="1360079" y="4143562"/>
                      <a:pt x="1357126" y="4139656"/>
                    </a:cubicBezTo>
                    <a:cubicBezTo>
                      <a:pt x="1349601" y="4129560"/>
                      <a:pt x="1327599" y="4110034"/>
                      <a:pt x="1317883" y="4107557"/>
                    </a:cubicBezTo>
                    <a:cubicBezTo>
                      <a:pt x="1285212" y="4099271"/>
                      <a:pt x="1258923" y="4080982"/>
                      <a:pt x="1235492" y="4057456"/>
                    </a:cubicBezTo>
                    <a:cubicBezTo>
                      <a:pt x="1211203" y="4033072"/>
                      <a:pt x="1189105" y="4006973"/>
                      <a:pt x="1167769" y="3979922"/>
                    </a:cubicBezTo>
                    <a:cubicBezTo>
                      <a:pt x="1154434" y="3963063"/>
                      <a:pt x="1141766" y="3944870"/>
                      <a:pt x="1125287" y="3930392"/>
                    </a:cubicBezTo>
                    <a:cubicBezTo>
                      <a:pt x="1099094" y="3907342"/>
                      <a:pt x="1077377" y="3879910"/>
                      <a:pt x="1054707" y="3853621"/>
                    </a:cubicBezTo>
                    <a:cubicBezTo>
                      <a:pt x="1045277" y="3842667"/>
                      <a:pt x="1038229" y="3829427"/>
                      <a:pt x="1031561" y="3816092"/>
                    </a:cubicBezTo>
                    <a:cubicBezTo>
                      <a:pt x="1019941" y="3792565"/>
                      <a:pt x="1000891" y="3777230"/>
                      <a:pt x="975269" y="3766943"/>
                    </a:cubicBezTo>
                    <a:cubicBezTo>
                      <a:pt x="933168" y="3749989"/>
                      <a:pt x="889353" y="3736749"/>
                      <a:pt x="850015" y="3712555"/>
                    </a:cubicBezTo>
                    <a:cubicBezTo>
                      <a:pt x="836489" y="3704269"/>
                      <a:pt x="819535" y="3697601"/>
                      <a:pt x="802104" y="3701030"/>
                    </a:cubicBezTo>
                    <a:cubicBezTo>
                      <a:pt x="793151" y="3702840"/>
                      <a:pt x="787055" y="3695506"/>
                      <a:pt x="779244" y="3695411"/>
                    </a:cubicBezTo>
                    <a:cubicBezTo>
                      <a:pt x="740001" y="3694744"/>
                      <a:pt x="701139" y="3704650"/>
                      <a:pt x="661706" y="3700840"/>
                    </a:cubicBezTo>
                    <a:cubicBezTo>
                      <a:pt x="655038" y="3712174"/>
                      <a:pt x="639512" y="3700649"/>
                      <a:pt x="632845" y="3711984"/>
                    </a:cubicBezTo>
                    <a:cubicBezTo>
                      <a:pt x="621891" y="3711317"/>
                      <a:pt x="612938" y="3717889"/>
                      <a:pt x="602936" y="3720556"/>
                    </a:cubicBezTo>
                    <a:cubicBezTo>
                      <a:pt x="589316" y="3724176"/>
                      <a:pt x="576552" y="3729224"/>
                      <a:pt x="561788" y="3729224"/>
                    </a:cubicBezTo>
                    <a:cubicBezTo>
                      <a:pt x="543500" y="3729224"/>
                      <a:pt x="525593" y="3735320"/>
                      <a:pt x="508925" y="3742464"/>
                    </a:cubicBezTo>
                    <a:cubicBezTo>
                      <a:pt x="486827" y="3751894"/>
                      <a:pt x="463776" y="3759323"/>
                      <a:pt x="443488" y="3773039"/>
                    </a:cubicBezTo>
                    <a:cubicBezTo>
                      <a:pt x="433106" y="3780088"/>
                      <a:pt x="422723" y="3778469"/>
                      <a:pt x="413294" y="3770277"/>
                    </a:cubicBezTo>
                    <a:cubicBezTo>
                      <a:pt x="403102" y="3761419"/>
                      <a:pt x="393672" y="3752084"/>
                      <a:pt x="382337" y="3744369"/>
                    </a:cubicBezTo>
                    <a:cubicBezTo>
                      <a:pt x="369288" y="3735415"/>
                      <a:pt x="357001" y="3725319"/>
                      <a:pt x="343380" y="3717128"/>
                    </a:cubicBezTo>
                    <a:cubicBezTo>
                      <a:pt x="329759" y="3708936"/>
                      <a:pt x="324711" y="3692934"/>
                      <a:pt x="313853" y="3681980"/>
                    </a:cubicBezTo>
                    <a:cubicBezTo>
                      <a:pt x="311090" y="3679218"/>
                      <a:pt x="314043" y="3675884"/>
                      <a:pt x="315853" y="3672550"/>
                    </a:cubicBezTo>
                    <a:cubicBezTo>
                      <a:pt x="324044" y="3657691"/>
                      <a:pt x="334808" y="3644738"/>
                      <a:pt x="345761" y="3632164"/>
                    </a:cubicBezTo>
                    <a:cubicBezTo>
                      <a:pt x="351095" y="3625973"/>
                      <a:pt x="355191" y="3618925"/>
                      <a:pt x="357096" y="3611781"/>
                    </a:cubicBezTo>
                    <a:cubicBezTo>
                      <a:pt x="361287" y="3596065"/>
                      <a:pt x="352143" y="3583587"/>
                      <a:pt x="335284" y="3572347"/>
                    </a:cubicBezTo>
                    <a:cubicBezTo>
                      <a:pt x="327569" y="3567204"/>
                      <a:pt x="318806" y="3567585"/>
                      <a:pt x="310900" y="3563394"/>
                    </a:cubicBezTo>
                    <a:cubicBezTo>
                      <a:pt x="298613" y="3556917"/>
                      <a:pt x="292802" y="3550059"/>
                      <a:pt x="289564" y="3535771"/>
                    </a:cubicBezTo>
                    <a:cubicBezTo>
                      <a:pt x="286325" y="3521484"/>
                      <a:pt x="285087" y="3507578"/>
                      <a:pt x="284992" y="3493290"/>
                    </a:cubicBezTo>
                    <a:cubicBezTo>
                      <a:pt x="284992" y="3461762"/>
                      <a:pt x="285182" y="3430139"/>
                      <a:pt x="284801" y="3398612"/>
                    </a:cubicBezTo>
                    <a:cubicBezTo>
                      <a:pt x="284706" y="3390896"/>
                      <a:pt x="285563" y="3383467"/>
                      <a:pt x="280801" y="3375180"/>
                    </a:cubicBezTo>
                    <a:cubicBezTo>
                      <a:pt x="274419" y="3364036"/>
                      <a:pt x="284135" y="3340033"/>
                      <a:pt x="298803" y="3334318"/>
                    </a:cubicBezTo>
                    <a:cubicBezTo>
                      <a:pt x="318806" y="3326603"/>
                      <a:pt x="324044" y="3309077"/>
                      <a:pt x="328616" y="3293741"/>
                    </a:cubicBezTo>
                    <a:cubicBezTo>
                      <a:pt x="333569" y="3276977"/>
                      <a:pt x="326616" y="3259832"/>
                      <a:pt x="316234" y="3243735"/>
                    </a:cubicBezTo>
                    <a:cubicBezTo>
                      <a:pt x="300137" y="3218684"/>
                      <a:pt x="274705" y="3205635"/>
                      <a:pt x="252512" y="3188776"/>
                    </a:cubicBezTo>
                    <a:cubicBezTo>
                      <a:pt x="237176" y="3177155"/>
                      <a:pt x="223556" y="3165821"/>
                      <a:pt x="218031" y="3146675"/>
                    </a:cubicBezTo>
                    <a:cubicBezTo>
                      <a:pt x="211078" y="3122291"/>
                      <a:pt x="212792" y="3112957"/>
                      <a:pt x="216221" y="3092097"/>
                    </a:cubicBezTo>
                    <a:cubicBezTo>
                      <a:pt x="222032" y="3056854"/>
                      <a:pt x="244796" y="3029613"/>
                      <a:pt x="257560" y="2997704"/>
                    </a:cubicBezTo>
                    <a:cubicBezTo>
                      <a:pt x="262037" y="2986560"/>
                      <a:pt x="271371" y="2976940"/>
                      <a:pt x="279944" y="2968081"/>
                    </a:cubicBezTo>
                    <a:cubicBezTo>
                      <a:pt x="295755" y="2951698"/>
                      <a:pt x="301851" y="2932839"/>
                      <a:pt x="302232" y="2910170"/>
                    </a:cubicBezTo>
                    <a:cubicBezTo>
                      <a:pt x="302613" y="2889786"/>
                      <a:pt x="297851" y="2871879"/>
                      <a:pt x="288230" y="2854448"/>
                    </a:cubicBezTo>
                    <a:cubicBezTo>
                      <a:pt x="278896" y="2837589"/>
                      <a:pt x="265942" y="2825111"/>
                      <a:pt x="249559" y="2814634"/>
                    </a:cubicBezTo>
                    <a:cubicBezTo>
                      <a:pt x="235271" y="2805490"/>
                      <a:pt x="222508" y="2793012"/>
                      <a:pt x="210792" y="2781201"/>
                    </a:cubicBezTo>
                    <a:cubicBezTo>
                      <a:pt x="178407" y="2748530"/>
                      <a:pt x="141545" y="2720717"/>
                      <a:pt x="109922" y="2687380"/>
                    </a:cubicBezTo>
                    <a:cubicBezTo>
                      <a:pt x="96587" y="2673283"/>
                      <a:pt x="97826" y="2665663"/>
                      <a:pt x="115542" y="2652804"/>
                    </a:cubicBezTo>
                    <a:cubicBezTo>
                      <a:pt x="119257" y="2650137"/>
                      <a:pt x="121638" y="2644613"/>
                      <a:pt x="125543" y="2643374"/>
                    </a:cubicBezTo>
                    <a:cubicBezTo>
                      <a:pt x="139736" y="2638993"/>
                      <a:pt x="150785" y="2627753"/>
                      <a:pt x="155452" y="2616895"/>
                    </a:cubicBezTo>
                    <a:cubicBezTo>
                      <a:pt x="160786" y="2604322"/>
                      <a:pt x="156785" y="2587748"/>
                      <a:pt x="156881" y="2572985"/>
                    </a:cubicBezTo>
                    <a:cubicBezTo>
                      <a:pt x="146403" y="2567270"/>
                      <a:pt x="153928" y="2556125"/>
                      <a:pt x="149546" y="2548124"/>
                    </a:cubicBezTo>
                    <a:cubicBezTo>
                      <a:pt x="145070" y="2539933"/>
                      <a:pt x="143260" y="2530313"/>
                      <a:pt x="140117" y="2521454"/>
                    </a:cubicBezTo>
                    <a:cubicBezTo>
                      <a:pt x="137259" y="2513358"/>
                      <a:pt x="133354" y="2505452"/>
                      <a:pt x="131639" y="2497165"/>
                    </a:cubicBezTo>
                    <a:cubicBezTo>
                      <a:pt x="126496" y="2472781"/>
                      <a:pt x="108875" y="2458685"/>
                      <a:pt x="89253" y="2447826"/>
                    </a:cubicBezTo>
                    <a:cubicBezTo>
                      <a:pt x="72870" y="2438777"/>
                      <a:pt x="57154" y="2427728"/>
                      <a:pt x="37532" y="2424585"/>
                    </a:cubicBezTo>
                    <a:cubicBezTo>
                      <a:pt x="27722" y="2422966"/>
                      <a:pt x="19816" y="2414203"/>
                      <a:pt x="17720" y="2403344"/>
                    </a:cubicBezTo>
                    <a:cubicBezTo>
                      <a:pt x="13815" y="2382675"/>
                      <a:pt x="8957" y="2362101"/>
                      <a:pt x="5243" y="2341337"/>
                    </a:cubicBezTo>
                    <a:cubicBezTo>
                      <a:pt x="99" y="2312952"/>
                      <a:pt x="3338" y="2285044"/>
                      <a:pt x="575" y="2257135"/>
                    </a:cubicBezTo>
                    <a:cubicBezTo>
                      <a:pt x="-1901" y="2231418"/>
                      <a:pt x="3909" y="2207225"/>
                      <a:pt x="12386" y="2183888"/>
                    </a:cubicBezTo>
                    <a:cubicBezTo>
                      <a:pt x="20578" y="2161504"/>
                      <a:pt x="26102" y="2139311"/>
                      <a:pt x="30008" y="2115689"/>
                    </a:cubicBezTo>
                    <a:cubicBezTo>
                      <a:pt x="34389" y="2089210"/>
                      <a:pt x="35342" y="2061778"/>
                      <a:pt x="44867" y="2035870"/>
                    </a:cubicBezTo>
                    <a:cubicBezTo>
                      <a:pt x="48581" y="2025964"/>
                      <a:pt x="39533" y="2016153"/>
                      <a:pt x="35818" y="2006628"/>
                    </a:cubicBezTo>
                    <a:cubicBezTo>
                      <a:pt x="33913" y="2001865"/>
                      <a:pt x="26198" y="1999198"/>
                      <a:pt x="24864" y="1994531"/>
                    </a:cubicBezTo>
                    <a:cubicBezTo>
                      <a:pt x="22864" y="1987483"/>
                      <a:pt x="18578" y="1985101"/>
                      <a:pt x="12863" y="1983196"/>
                    </a:cubicBezTo>
                    <a:cubicBezTo>
                      <a:pt x="16768" y="1975576"/>
                      <a:pt x="24578" y="1982339"/>
                      <a:pt x="28865" y="1979291"/>
                    </a:cubicBezTo>
                    <a:cubicBezTo>
                      <a:pt x="39628" y="1971576"/>
                      <a:pt x="51629" y="1973005"/>
                      <a:pt x="62869" y="1974338"/>
                    </a:cubicBezTo>
                    <a:cubicBezTo>
                      <a:pt x="76966" y="1976053"/>
                      <a:pt x="88586" y="1967194"/>
                      <a:pt x="102398" y="1967956"/>
                    </a:cubicBezTo>
                    <a:cubicBezTo>
                      <a:pt x="114590" y="1968623"/>
                      <a:pt x="126782" y="1969671"/>
                      <a:pt x="139450" y="1963575"/>
                    </a:cubicBezTo>
                    <a:cubicBezTo>
                      <a:pt x="149070" y="1958908"/>
                      <a:pt x="161738" y="1963289"/>
                      <a:pt x="173454" y="1958146"/>
                    </a:cubicBezTo>
                    <a:cubicBezTo>
                      <a:pt x="180122" y="1955193"/>
                      <a:pt x="186313" y="1952812"/>
                      <a:pt x="191361" y="1947763"/>
                    </a:cubicBezTo>
                    <a:cubicBezTo>
                      <a:pt x="207839" y="1931380"/>
                      <a:pt x="223079" y="1913569"/>
                      <a:pt x="240891" y="1898900"/>
                    </a:cubicBezTo>
                    <a:cubicBezTo>
                      <a:pt x="262322" y="1881184"/>
                      <a:pt x="281658" y="1860991"/>
                      <a:pt x="304709" y="1844989"/>
                    </a:cubicBezTo>
                    <a:cubicBezTo>
                      <a:pt x="309185" y="1841941"/>
                      <a:pt x="314043" y="1839178"/>
                      <a:pt x="318520" y="1837845"/>
                    </a:cubicBezTo>
                    <a:cubicBezTo>
                      <a:pt x="344809" y="1830225"/>
                      <a:pt x="365002" y="1811461"/>
                      <a:pt x="389767" y="1801269"/>
                    </a:cubicBezTo>
                    <a:cubicBezTo>
                      <a:pt x="409960" y="1792982"/>
                      <a:pt x="418247" y="1774408"/>
                      <a:pt x="423485" y="1756311"/>
                    </a:cubicBezTo>
                    <a:cubicBezTo>
                      <a:pt x="427867" y="1741071"/>
                      <a:pt x="422057" y="1724688"/>
                      <a:pt x="410341" y="1712210"/>
                    </a:cubicBezTo>
                    <a:cubicBezTo>
                      <a:pt x="402054" y="1703447"/>
                      <a:pt x="394529" y="1693255"/>
                      <a:pt x="384528" y="1686969"/>
                    </a:cubicBezTo>
                    <a:cubicBezTo>
                      <a:pt x="368431" y="1676872"/>
                      <a:pt x="365478" y="1659537"/>
                      <a:pt x="364240" y="1645345"/>
                    </a:cubicBezTo>
                    <a:cubicBezTo>
                      <a:pt x="362906" y="1629152"/>
                      <a:pt x="355286" y="1614007"/>
                      <a:pt x="357477" y="1597624"/>
                    </a:cubicBezTo>
                    <a:cubicBezTo>
                      <a:pt x="358906" y="1586575"/>
                      <a:pt x="350429" y="1577812"/>
                      <a:pt x="351381" y="1566478"/>
                    </a:cubicBezTo>
                    <a:cubicBezTo>
                      <a:pt x="352334" y="1556095"/>
                      <a:pt x="353096" y="1545713"/>
                      <a:pt x="347095" y="1534950"/>
                    </a:cubicBezTo>
                    <a:cubicBezTo>
                      <a:pt x="343761" y="1528949"/>
                      <a:pt x="343475" y="1517900"/>
                      <a:pt x="350810" y="1509328"/>
                    </a:cubicBezTo>
                    <a:cubicBezTo>
                      <a:pt x="367478" y="1489897"/>
                      <a:pt x="377099" y="1467703"/>
                      <a:pt x="374336" y="1441033"/>
                    </a:cubicBezTo>
                    <a:cubicBezTo>
                      <a:pt x="373479" y="1433128"/>
                      <a:pt x="377003" y="1431318"/>
                      <a:pt x="384147" y="1435318"/>
                    </a:cubicBezTo>
                    <a:cubicBezTo>
                      <a:pt x="407483" y="1448368"/>
                      <a:pt x="431963" y="1458750"/>
                      <a:pt x="456537" y="1469227"/>
                    </a:cubicBezTo>
                    <a:cubicBezTo>
                      <a:pt x="462538" y="1471799"/>
                      <a:pt x="464729" y="1471799"/>
                      <a:pt x="470348" y="1468846"/>
                    </a:cubicBezTo>
                    <a:cubicBezTo>
                      <a:pt x="506924" y="1449796"/>
                      <a:pt x="544072" y="1431699"/>
                      <a:pt x="581124" y="1413411"/>
                    </a:cubicBezTo>
                    <a:cubicBezTo>
                      <a:pt x="590649" y="1408744"/>
                      <a:pt x="599984" y="1405124"/>
                      <a:pt x="611414" y="1405410"/>
                    </a:cubicBezTo>
                    <a:cubicBezTo>
                      <a:pt x="643894" y="1406362"/>
                      <a:pt x="676565" y="1403791"/>
                      <a:pt x="708854" y="1406267"/>
                    </a:cubicBezTo>
                    <a:cubicBezTo>
                      <a:pt x="739239" y="1408553"/>
                      <a:pt x="767338" y="1399981"/>
                      <a:pt x="795818" y="1393313"/>
                    </a:cubicBezTo>
                    <a:cubicBezTo>
                      <a:pt x="826869" y="1385979"/>
                      <a:pt x="856778" y="1373406"/>
                      <a:pt x="888020" y="1367500"/>
                    </a:cubicBezTo>
                    <a:cubicBezTo>
                      <a:pt x="913832" y="1362643"/>
                      <a:pt x="938216" y="1353308"/>
                      <a:pt x="963743" y="1347784"/>
                    </a:cubicBezTo>
                    <a:cubicBezTo>
                      <a:pt x="987175" y="1342640"/>
                      <a:pt x="1010321" y="1334734"/>
                      <a:pt x="1033562" y="1328734"/>
                    </a:cubicBezTo>
                    <a:cubicBezTo>
                      <a:pt x="1056136" y="1322923"/>
                      <a:pt x="1074424" y="1310446"/>
                      <a:pt x="1094712" y="1301111"/>
                    </a:cubicBezTo>
                    <a:cubicBezTo>
                      <a:pt x="1097855" y="1299682"/>
                      <a:pt x="1099951" y="1295777"/>
                      <a:pt x="1103189" y="1294539"/>
                    </a:cubicBezTo>
                    <a:cubicBezTo>
                      <a:pt x="1133955" y="1282823"/>
                      <a:pt x="1160149" y="1262535"/>
                      <a:pt x="1190153" y="1249009"/>
                    </a:cubicBezTo>
                    <a:cubicBezTo>
                      <a:pt x="1210346" y="1239961"/>
                      <a:pt x="1228538" y="1225483"/>
                      <a:pt x="1249303" y="1216815"/>
                    </a:cubicBezTo>
                    <a:cubicBezTo>
                      <a:pt x="1255780" y="1214148"/>
                      <a:pt x="1255208" y="1210624"/>
                      <a:pt x="1254732" y="1206623"/>
                    </a:cubicBezTo>
                    <a:cubicBezTo>
                      <a:pt x="1252923" y="1189764"/>
                      <a:pt x="1260066" y="1171952"/>
                      <a:pt x="1249494" y="1155855"/>
                    </a:cubicBezTo>
                    <a:cubicBezTo>
                      <a:pt x="1248255" y="1153950"/>
                      <a:pt x="1249112" y="1150426"/>
                      <a:pt x="1249398" y="1147663"/>
                    </a:cubicBezTo>
                    <a:cubicBezTo>
                      <a:pt x="1253208" y="1104515"/>
                      <a:pt x="1241969" y="1062224"/>
                      <a:pt x="1243302" y="1019076"/>
                    </a:cubicBezTo>
                    <a:cubicBezTo>
                      <a:pt x="1244540" y="979071"/>
                      <a:pt x="1244350" y="979642"/>
                      <a:pt x="1259495" y="941066"/>
                    </a:cubicBezTo>
                    <a:cubicBezTo>
                      <a:pt x="1276735" y="897156"/>
                      <a:pt x="1294928" y="853627"/>
                      <a:pt x="1311406" y="809335"/>
                    </a:cubicBezTo>
                    <a:cubicBezTo>
                      <a:pt x="1316931" y="794381"/>
                      <a:pt x="1323312" y="779046"/>
                      <a:pt x="1330361" y="764282"/>
                    </a:cubicBezTo>
                    <a:cubicBezTo>
                      <a:pt x="1341791" y="740374"/>
                      <a:pt x="1354745" y="715800"/>
                      <a:pt x="1359031" y="690178"/>
                    </a:cubicBezTo>
                    <a:cubicBezTo>
                      <a:pt x="1362841" y="667603"/>
                      <a:pt x="1369032" y="645505"/>
                      <a:pt x="1372842" y="622931"/>
                    </a:cubicBezTo>
                    <a:cubicBezTo>
                      <a:pt x="1377224" y="596547"/>
                      <a:pt x="1383986" y="570163"/>
                      <a:pt x="1390178" y="543969"/>
                    </a:cubicBezTo>
                    <a:cubicBezTo>
                      <a:pt x="1393607" y="529586"/>
                      <a:pt x="1397226" y="515203"/>
                      <a:pt x="1400369" y="500821"/>
                    </a:cubicBezTo>
                    <a:cubicBezTo>
                      <a:pt x="1406275" y="474436"/>
                      <a:pt x="1411133" y="447862"/>
                      <a:pt x="1418277" y="421954"/>
                    </a:cubicBezTo>
                    <a:cubicBezTo>
                      <a:pt x="1420182" y="414905"/>
                      <a:pt x="1422086" y="408142"/>
                      <a:pt x="1421706" y="401380"/>
                    </a:cubicBezTo>
                    <a:cubicBezTo>
                      <a:pt x="1421229" y="393569"/>
                      <a:pt x="1429516" y="389569"/>
                      <a:pt x="1427802" y="381377"/>
                    </a:cubicBezTo>
                    <a:cubicBezTo>
                      <a:pt x="1425896" y="371947"/>
                      <a:pt x="1431516" y="363470"/>
                      <a:pt x="1437422" y="357850"/>
                    </a:cubicBezTo>
                    <a:cubicBezTo>
                      <a:pt x="1457329" y="338896"/>
                      <a:pt x="1471616" y="315178"/>
                      <a:pt x="1492095" y="296605"/>
                    </a:cubicBezTo>
                    <a:cubicBezTo>
                      <a:pt x="1526957" y="265172"/>
                      <a:pt x="1553532" y="225739"/>
                      <a:pt x="1588869" y="194782"/>
                    </a:cubicBezTo>
                    <a:cubicBezTo>
                      <a:pt x="1594870" y="189544"/>
                      <a:pt x="1598394" y="181638"/>
                      <a:pt x="1607919" y="180114"/>
                    </a:cubicBezTo>
                    <a:cubicBezTo>
                      <a:pt x="1613920" y="179161"/>
                      <a:pt x="1615730" y="169160"/>
                      <a:pt x="1622874" y="169541"/>
                    </a:cubicBezTo>
                    <a:cubicBezTo>
                      <a:pt x="1629732" y="169922"/>
                      <a:pt x="1632589" y="177256"/>
                      <a:pt x="1637352" y="181257"/>
                    </a:cubicBezTo>
                    <a:cubicBezTo>
                      <a:pt x="1644781" y="187448"/>
                      <a:pt x="1650115" y="187258"/>
                      <a:pt x="1654687" y="178780"/>
                    </a:cubicBezTo>
                    <a:cubicBezTo>
                      <a:pt x="1661259" y="166684"/>
                      <a:pt x="1666593" y="154015"/>
                      <a:pt x="1672880" y="141823"/>
                    </a:cubicBezTo>
                    <a:cubicBezTo>
                      <a:pt x="1675928" y="136013"/>
                      <a:pt x="1676880" y="126107"/>
                      <a:pt x="1682976" y="125345"/>
                    </a:cubicBezTo>
                    <a:cubicBezTo>
                      <a:pt x="1694406" y="123916"/>
                      <a:pt x="1704598" y="116011"/>
                      <a:pt x="1716885" y="118963"/>
                    </a:cubicBezTo>
                    <a:cubicBezTo>
                      <a:pt x="1719838" y="119630"/>
                      <a:pt x="1722219" y="120583"/>
                      <a:pt x="1723648" y="122773"/>
                    </a:cubicBezTo>
                    <a:cubicBezTo>
                      <a:pt x="1729744" y="132489"/>
                      <a:pt x="1741365" y="134680"/>
                      <a:pt x="1749175" y="142204"/>
                    </a:cubicBezTo>
                    <a:cubicBezTo>
                      <a:pt x="1752509" y="145443"/>
                      <a:pt x="1754319" y="152587"/>
                      <a:pt x="1760795" y="150682"/>
                    </a:cubicBezTo>
                    <a:cubicBezTo>
                      <a:pt x="1765653" y="149253"/>
                      <a:pt x="1770035" y="145919"/>
                      <a:pt x="1774321" y="142966"/>
                    </a:cubicBezTo>
                    <a:cubicBezTo>
                      <a:pt x="1787846" y="133537"/>
                      <a:pt x="1788037" y="133346"/>
                      <a:pt x="1795466" y="147253"/>
                    </a:cubicBezTo>
                    <a:cubicBezTo>
                      <a:pt x="1799562" y="154968"/>
                      <a:pt x="1801467" y="166112"/>
                      <a:pt x="1809754" y="168493"/>
                    </a:cubicBezTo>
                    <a:cubicBezTo>
                      <a:pt x="1817755" y="170779"/>
                      <a:pt x="1824899" y="160873"/>
                      <a:pt x="1832900" y="158397"/>
                    </a:cubicBezTo>
                    <a:cubicBezTo>
                      <a:pt x="1853188" y="152206"/>
                      <a:pt x="1870047" y="139347"/>
                      <a:pt x="1887287" y="128774"/>
                    </a:cubicBezTo>
                    <a:cubicBezTo>
                      <a:pt x="1907290" y="116392"/>
                      <a:pt x="1923006" y="118868"/>
                      <a:pt x="1941104" y="128107"/>
                    </a:cubicBezTo>
                    <a:cubicBezTo>
                      <a:pt x="1962535" y="139061"/>
                      <a:pt x="1985109" y="147348"/>
                      <a:pt x="2007588" y="156016"/>
                    </a:cubicBezTo>
                    <a:cubicBezTo>
                      <a:pt x="2013113" y="158111"/>
                      <a:pt x="2017494" y="158778"/>
                      <a:pt x="2022828" y="156682"/>
                    </a:cubicBezTo>
                    <a:cubicBezTo>
                      <a:pt x="2053213" y="144776"/>
                      <a:pt x="2083598" y="132965"/>
                      <a:pt x="2114078" y="121249"/>
                    </a:cubicBezTo>
                    <a:cubicBezTo>
                      <a:pt x="2134938" y="113248"/>
                      <a:pt x="2155321" y="103247"/>
                      <a:pt x="2176848" y="98294"/>
                    </a:cubicBezTo>
                    <a:cubicBezTo>
                      <a:pt x="2193612" y="94484"/>
                      <a:pt x="2213042" y="93055"/>
                      <a:pt x="2229045" y="97913"/>
                    </a:cubicBezTo>
                    <a:cubicBezTo>
                      <a:pt x="2248285" y="103819"/>
                      <a:pt x="2266859" y="100771"/>
                      <a:pt x="2285623" y="102390"/>
                    </a:cubicBezTo>
                    <a:cubicBezTo>
                      <a:pt x="2292100" y="102961"/>
                      <a:pt x="2298577" y="102390"/>
                      <a:pt x="2305149" y="102485"/>
                    </a:cubicBezTo>
                    <a:cubicBezTo>
                      <a:pt x="2310007" y="102580"/>
                      <a:pt x="2311721" y="100961"/>
                      <a:pt x="2314579" y="96103"/>
                    </a:cubicBezTo>
                    <a:cubicBezTo>
                      <a:pt x="2326009" y="76577"/>
                      <a:pt x="2332962" y="55241"/>
                      <a:pt x="2341344" y="34667"/>
                    </a:cubicBezTo>
                    <a:cubicBezTo>
                      <a:pt x="2345821" y="23523"/>
                      <a:pt x="2348774" y="8759"/>
                      <a:pt x="2357156" y="3425"/>
                    </a:cubicBezTo>
                    <a:cubicBezTo>
                      <a:pt x="2365824" y="-2004"/>
                      <a:pt x="2381063" y="-4"/>
                      <a:pt x="2392494" y="2758"/>
                    </a:cubicBezTo>
                    <a:cubicBezTo>
                      <a:pt x="2410400" y="6949"/>
                      <a:pt x="2428022" y="11426"/>
                      <a:pt x="2446405" y="14093"/>
                    </a:cubicBezTo>
                    <a:cubicBezTo>
                      <a:pt x="2463455" y="16570"/>
                      <a:pt x="2480695" y="20665"/>
                      <a:pt x="2497459" y="25047"/>
                    </a:cubicBezTo>
                    <a:cubicBezTo>
                      <a:pt x="2523748" y="31905"/>
                      <a:pt x="2550418" y="36096"/>
                      <a:pt x="2576993" y="41430"/>
                    </a:cubicBezTo>
                    <a:cubicBezTo>
                      <a:pt x="2595852" y="45240"/>
                      <a:pt x="2614426" y="50860"/>
                      <a:pt x="2633667" y="52574"/>
                    </a:cubicBezTo>
                    <a:cubicBezTo>
                      <a:pt x="2634714" y="52669"/>
                      <a:pt x="2636715" y="55241"/>
                      <a:pt x="2636429" y="55717"/>
                    </a:cubicBezTo>
                    <a:cubicBezTo>
                      <a:pt x="2635667" y="57337"/>
                      <a:pt x="2633762" y="58289"/>
                      <a:pt x="2632714" y="59813"/>
                    </a:cubicBezTo>
                    <a:cubicBezTo>
                      <a:pt x="2629571" y="64671"/>
                      <a:pt x="2624808" y="63623"/>
                      <a:pt x="2620332" y="63623"/>
                    </a:cubicBezTo>
                    <a:cubicBezTo>
                      <a:pt x="2599853" y="63623"/>
                      <a:pt x="2581660" y="75148"/>
                      <a:pt x="2561181" y="76006"/>
                    </a:cubicBezTo>
                    <a:cubicBezTo>
                      <a:pt x="2559657" y="76006"/>
                      <a:pt x="2549370" y="80578"/>
                      <a:pt x="2557752" y="87436"/>
                    </a:cubicBezTo>
                    <a:cubicBezTo>
                      <a:pt x="2558800" y="88293"/>
                      <a:pt x="2558800" y="90674"/>
                      <a:pt x="2559181" y="92389"/>
                    </a:cubicBezTo>
                    <a:cubicBezTo>
                      <a:pt x="2560515" y="99437"/>
                      <a:pt x="2555466" y="108676"/>
                      <a:pt x="2562134" y="113058"/>
                    </a:cubicBezTo>
                    <a:cubicBezTo>
                      <a:pt x="2566706" y="116011"/>
                      <a:pt x="2574707" y="113820"/>
                      <a:pt x="2581184" y="113820"/>
                    </a:cubicBezTo>
                    <a:cubicBezTo>
                      <a:pt x="2596995" y="113820"/>
                      <a:pt x="2612807" y="113915"/>
                      <a:pt x="2628523" y="113820"/>
                    </a:cubicBezTo>
                    <a:cubicBezTo>
                      <a:pt x="2637476" y="113820"/>
                      <a:pt x="2641382" y="119059"/>
                      <a:pt x="2642620" y="126869"/>
                    </a:cubicBezTo>
                    <a:cubicBezTo>
                      <a:pt x="2643287" y="131441"/>
                      <a:pt x="2642620" y="136108"/>
                      <a:pt x="2642810" y="140776"/>
                    </a:cubicBezTo>
                    <a:cubicBezTo>
                      <a:pt x="2643096" y="148015"/>
                      <a:pt x="2643668" y="155254"/>
                      <a:pt x="2644049" y="162493"/>
                    </a:cubicBezTo>
                    <a:cubicBezTo>
                      <a:pt x="2651288" y="156301"/>
                      <a:pt x="2660717" y="160207"/>
                      <a:pt x="2668623" y="157444"/>
                    </a:cubicBezTo>
                    <a:cubicBezTo>
                      <a:pt x="2698817" y="146776"/>
                      <a:pt x="2729012" y="136394"/>
                      <a:pt x="2760540" y="130298"/>
                    </a:cubicBezTo>
                    <a:cubicBezTo>
                      <a:pt x="2766159" y="129250"/>
                      <a:pt x="2771208" y="124964"/>
                      <a:pt x="2780447" y="120011"/>
                    </a:cubicBezTo>
                    <a:cubicBezTo>
                      <a:pt x="2753586" y="120678"/>
                      <a:pt x="2733298" y="106486"/>
                      <a:pt x="2709771" y="108200"/>
                    </a:cubicBezTo>
                    <a:cubicBezTo>
                      <a:pt x="2704151" y="108581"/>
                      <a:pt x="2701866" y="101723"/>
                      <a:pt x="2695484" y="101914"/>
                    </a:cubicBezTo>
                    <a:cubicBezTo>
                      <a:pt x="2691769" y="101914"/>
                      <a:pt x="2693293" y="95818"/>
                      <a:pt x="2693007" y="92293"/>
                    </a:cubicBezTo>
                    <a:cubicBezTo>
                      <a:pt x="2692626" y="87721"/>
                      <a:pt x="2694912" y="86293"/>
                      <a:pt x="2699389" y="85816"/>
                    </a:cubicBezTo>
                    <a:cubicBezTo>
                      <a:pt x="2713296" y="84483"/>
                      <a:pt x="2726440" y="80197"/>
                      <a:pt x="2739870" y="76006"/>
                    </a:cubicBezTo>
                    <a:cubicBezTo>
                      <a:pt x="2750919" y="72577"/>
                      <a:pt x="2763683" y="72767"/>
                      <a:pt x="2775017" y="76291"/>
                    </a:cubicBezTo>
                    <a:cubicBezTo>
                      <a:pt x="2811213" y="87531"/>
                      <a:pt x="2846646" y="101247"/>
                      <a:pt x="2883126" y="110962"/>
                    </a:cubicBezTo>
                    <a:cubicBezTo>
                      <a:pt x="2906558" y="117154"/>
                      <a:pt x="2929037" y="126393"/>
                      <a:pt x="2952754" y="131822"/>
                    </a:cubicBezTo>
                    <a:cubicBezTo>
                      <a:pt x="2957040" y="132775"/>
                      <a:pt x="2958945" y="135442"/>
                      <a:pt x="2962850" y="131251"/>
                    </a:cubicBezTo>
                    <a:cubicBezTo>
                      <a:pt x="2978281" y="114487"/>
                      <a:pt x="2999331" y="103914"/>
                      <a:pt x="3013714" y="85912"/>
                    </a:cubicBezTo>
                    <a:cubicBezTo>
                      <a:pt x="3015429" y="83816"/>
                      <a:pt x="3018096" y="80387"/>
                      <a:pt x="3019715" y="80673"/>
                    </a:cubicBezTo>
                    <a:cubicBezTo>
                      <a:pt x="3041527" y="85435"/>
                      <a:pt x="3062482" y="66576"/>
                      <a:pt x="3085056" y="80006"/>
                    </a:cubicBezTo>
                    <a:cubicBezTo>
                      <a:pt x="3097343" y="87340"/>
                      <a:pt x="3112584" y="88864"/>
                      <a:pt x="3125728" y="96294"/>
                    </a:cubicBezTo>
                    <a:cubicBezTo>
                      <a:pt x="3131824" y="99723"/>
                      <a:pt x="3133253" y="101723"/>
                      <a:pt x="3133443" y="107343"/>
                    </a:cubicBezTo>
                    <a:cubicBezTo>
                      <a:pt x="3133634" y="117249"/>
                      <a:pt x="3158399" y="151920"/>
                      <a:pt x="3161256" y="141633"/>
                    </a:cubicBezTo>
                    <a:cubicBezTo>
                      <a:pt x="3164685" y="140871"/>
                      <a:pt x="3169352" y="143728"/>
                      <a:pt x="3171448" y="139633"/>
                    </a:cubicBezTo>
                    <a:cubicBezTo>
                      <a:pt x="3185450" y="112963"/>
                      <a:pt x="3204214" y="89722"/>
                      <a:pt x="3222502" y="66100"/>
                    </a:cubicBezTo>
                    <a:cubicBezTo>
                      <a:pt x="3222883" y="52860"/>
                      <a:pt x="3231646" y="57718"/>
                      <a:pt x="3237742" y="59813"/>
                    </a:cubicBezTo>
                    <a:cubicBezTo>
                      <a:pt x="3240790" y="60956"/>
                      <a:pt x="3243933" y="62671"/>
                      <a:pt x="3247172" y="64004"/>
                    </a:cubicBezTo>
                    <a:cubicBezTo>
                      <a:pt x="3254792" y="67147"/>
                      <a:pt x="3255363" y="73053"/>
                      <a:pt x="3250791" y="82768"/>
                    </a:cubicBezTo>
                    <a:cubicBezTo>
                      <a:pt x="3245267" y="94579"/>
                      <a:pt x="3245743" y="94198"/>
                      <a:pt x="3254506" y="104200"/>
                    </a:cubicBezTo>
                    <a:cubicBezTo>
                      <a:pt x="3266603" y="117916"/>
                      <a:pt x="3284700" y="124583"/>
                      <a:pt x="3295654" y="139537"/>
                    </a:cubicBezTo>
                    <a:cubicBezTo>
                      <a:pt x="3298511" y="143347"/>
                      <a:pt x="3303560" y="142109"/>
                      <a:pt x="3307465" y="144967"/>
                    </a:cubicBezTo>
                    <a:cubicBezTo>
                      <a:pt x="3311751" y="148015"/>
                      <a:pt x="3320609" y="142966"/>
                      <a:pt x="3322991" y="140966"/>
                    </a:cubicBezTo>
                    <a:cubicBezTo>
                      <a:pt x="3333373" y="132013"/>
                      <a:pt x="3343660" y="138394"/>
                      <a:pt x="3348518" y="143443"/>
                    </a:cubicBezTo>
                    <a:cubicBezTo>
                      <a:pt x="3363091" y="158492"/>
                      <a:pt x="3383570" y="165160"/>
                      <a:pt x="3397572" y="180400"/>
                    </a:cubicBezTo>
                    <a:cubicBezTo>
                      <a:pt x="3404239" y="187639"/>
                      <a:pt x="3409859" y="186686"/>
                      <a:pt x="3418908" y="182971"/>
                    </a:cubicBezTo>
                    <a:cubicBezTo>
                      <a:pt x="3431195" y="177923"/>
                      <a:pt x="3438434" y="165445"/>
                      <a:pt x="3452721" y="163350"/>
                    </a:cubicBezTo>
                    <a:cubicBezTo>
                      <a:pt x="3458055" y="162588"/>
                      <a:pt x="3463866" y="159445"/>
                      <a:pt x="3469866" y="158016"/>
                    </a:cubicBezTo>
                    <a:cubicBezTo>
                      <a:pt x="3480058" y="155539"/>
                      <a:pt x="3485868" y="165255"/>
                      <a:pt x="3495584" y="164493"/>
                    </a:cubicBezTo>
                    <a:cubicBezTo>
                      <a:pt x="3503109" y="163921"/>
                      <a:pt x="3511205" y="161350"/>
                      <a:pt x="3519301" y="167636"/>
                    </a:cubicBezTo>
                    <a:cubicBezTo>
                      <a:pt x="3527588" y="174113"/>
                      <a:pt x="3541209" y="164969"/>
                      <a:pt x="3549495" y="175161"/>
                    </a:cubicBezTo>
                    <a:cubicBezTo>
                      <a:pt x="3558258" y="170875"/>
                      <a:pt x="3569593" y="172113"/>
                      <a:pt x="3576927" y="167731"/>
                    </a:cubicBezTo>
                    <a:cubicBezTo>
                      <a:pt x="3586643" y="162016"/>
                      <a:pt x="3598073" y="166779"/>
                      <a:pt x="3607122" y="158968"/>
                    </a:cubicBezTo>
                    <a:cubicBezTo>
                      <a:pt x="3610169" y="156397"/>
                      <a:pt x="3618837" y="156778"/>
                      <a:pt x="3624933" y="161731"/>
                    </a:cubicBezTo>
                    <a:cubicBezTo>
                      <a:pt x="3629982" y="165922"/>
                      <a:pt x="3637411" y="167160"/>
                      <a:pt x="3643698" y="169922"/>
                    </a:cubicBezTo>
                    <a:cubicBezTo>
                      <a:pt x="3653889" y="174399"/>
                      <a:pt x="3663700" y="181352"/>
                      <a:pt x="3674368" y="182971"/>
                    </a:cubicBezTo>
                    <a:cubicBezTo>
                      <a:pt x="3683988" y="184400"/>
                      <a:pt x="3690942" y="173732"/>
                      <a:pt x="3699705" y="169446"/>
                    </a:cubicBezTo>
                    <a:cubicBezTo>
                      <a:pt x="3712659" y="163064"/>
                      <a:pt x="3712659" y="163255"/>
                      <a:pt x="3737328" y="163826"/>
                    </a:cubicBezTo>
                    <a:cubicBezTo>
                      <a:pt x="3753140" y="164207"/>
                      <a:pt x="3768951" y="163826"/>
                      <a:pt x="3784667" y="163921"/>
                    </a:cubicBezTo>
                    <a:cubicBezTo>
                      <a:pt x="3790383" y="163921"/>
                      <a:pt x="3795621" y="164017"/>
                      <a:pt x="3799146" y="158492"/>
                    </a:cubicBezTo>
                    <a:cubicBezTo>
                      <a:pt x="3809051" y="142966"/>
                      <a:pt x="3825244" y="144681"/>
                      <a:pt x="3838484" y="148681"/>
                    </a:cubicBezTo>
                    <a:cubicBezTo>
                      <a:pt x="3845437" y="150777"/>
                      <a:pt x="3852009" y="151825"/>
                      <a:pt x="3858963" y="152777"/>
                    </a:cubicBezTo>
                    <a:cubicBezTo>
                      <a:pt x="3878108" y="155444"/>
                      <a:pt x="3897253" y="157159"/>
                      <a:pt x="3916017" y="162969"/>
                    </a:cubicBezTo>
                    <a:cubicBezTo>
                      <a:pt x="3924494" y="165636"/>
                      <a:pt x="3934400" y="164302"/>
                      <a:pt x="3943544" y="163731"/>
                    </a:cubicBezTo>
                    <a:cubicBezTo>
                      <a:pt x="3951926" y="163255"/>
                      <a:pt x="3956975" y="172399"/>
                      <a:pt x="3966405" y="169827"/>
                    </a:cubicBezTo>
                    <a:cubicBezTo>
                      <a:pt x="3973929" y="167827"/>
                      <a:pt x="3977263" y="166207"/>
                      <a:pt x="3973643" y="160111"/>
                    </a:cubicBezTo>
                    <a:cubicBezTo>
                      <a:pt x="3969262" y="152872"/>
                      <a:pt x="3963547" y="146395"/>
                      <a:pt x="3965357" y="137061"/>
                    </a:cubicBezTo>
                    <a:cubicBezTo>
                      <a:pt x="3973643" y="137537"/>
                      <a:pt x="3980501" y="133251"/>
                      <a:pt x="3987550" y="130203"/>
                    </a:cubicBezTo>
                    <a:cubicBezTo>
                      <a:pt x="3997075" y="126107"/>
                      <a:pt x="4007457" y="125536"/>
                      <a:pt x="4016982" y="120202"/>
                    </a:cubicBezTo>
                    <a:cubicBezTo>
                      <a:pt x="4022697" y="116963"/>
                      <a:pt x="4025459" y="115630"/>
                      <a:pt x="4024983" y="109438"/>
                    </a:cubicBezTo>
                    <a:cubicBezTo>
                      <a:pt x="4024317" y="99913"/>
                      <a:pt x="4032222" y="101437"/>
                      <a:pt x="4036318" y="102866"/>
                    </a:cubicBezTo>
                    <a:cubicBezTo>
                      <a:pt x="4069084" y="113915"/>
                      <a:pt x="4102517" y="122297"/>
                      <a:pt x="4135664" y="132013"/>
                    </a:cubicBezTo>
                    <a:cubicBezTo>
                      <a:pt x="4154714" y="137632"/>
                      <a:pt x="4173288" y="144681"/>
                      <a:pt x="4193385" y="148015"/>
                    </a:cubicBezTo>
                    <a:cubicBezTo>
                      <a:pt x="4211769" y="151063"/>
                      <a:pt x="4229295" y="159540"/>
                      <a:pt x="4247583" y="164874"/>
                    </a:cubicBezTo>
                    <a:cubicBezTo>
                      <a:pt x="4273205" y="172303"/>
                      <a:pt x="4298637" y="180495"/>
                      <a:pt x="4324449" y="187543"/>
                    </a:cubicBezTo>
                    <a:cubicBezTo>
                      <a:pt x="4361978" y="197830"/>
                      <a:pt x="4398649" y="210594"/>
                      <a:pt x="4436368" y="220309"/>
                    </a:cubicBezTo>
                    <a:cubicBezTo>
                      <a:pt x="4462181" y="226882"/>
                      <a:pt x="4487422" y="235930"/>
                      <a:pt x="4513330" y="242884"/>
                    </a:cubicBezTo>
                    <a:cubicBezTo>
                      <a:pt x="4516283" y="243646"/>
                      <a:pt x="4518188" y="247551"/>
                      <a:pt x="4522569" y="247551"/>
                    </a:cubicBezTo>
                    <a:cubicBezTo>
                      <a:pt x="4535904" y="247551"/>
                      <a:pt x="4549716" y="245265"/>
                      <a:pt x="4562098" y="252980"/>
                    </a:cubicBezTo>
                    <a:cubicBezTo>
                      <a:pt x="4587816" y="248694"/>
                      <a:pt x="4612295" y="261553"/>
                      <a:pt x="4637822" y="258314"/>
                    </a:cubicBezTo>
                    <a:cubicBezTo>
                      <a:pt x="4650966" y="256695"/>
                      <a:pt x="4661253" y="266029"/>
                      <a:pt x="4674588" y="264696"/>
                    </a:cubicBezTo>
                    <a:cubicBezTo>
                      <a:pt x="4685542" y="263648"/>
                      <a:pt x="4698020" y="259648"/>
                      <a:pt x="4708783" y="269268"/>
                    </a:cubicBezTo>
                    <a:cubicBezTo>
                      <a:pt x="4711926" y="272030"/>
                      <a:pt x="4719642" y="269268"/>
                      <a:pt x="4725166" y="269744"/>
                    </a:cubicBezTo>
                    <a:cubicBezTo>
                      <a:pt x="4736596" y="270887"/>
                      <a:pt x="4748026" y="267172"/>
                      <a:pt x="4759551" y="274507"/>
                    </a:cubicBezTo>
                    <a:cubicBezTo>
                      <a:pt x="4765457" y="278317"/>
                      <a:pt x="4777649" y="278221"/>
                      <a:pt x="4783840" y="274507"/>
                    </a:cubicBezTo>
                    <a:cubicBezTo>
                      <a:pt x="4796223" y="267077"/>
                      <a:pt x="4808605" y="269935"/>
                      <a:pt x="4820892" y="269744"/>
                    </a:cubicBezTo>
                    <a:cubicBezTo>
                      <a:pt x="4857087" y="269173"/>
                      <a:pt x="4893473" y="271078"/>
                      <a:pt x="4929572" y="269077"/>
                    </a:cubicBezTo>
                    <a:cubicBezTo>
                      <a:pt x="4958053" y="267458"/>
                      <a:pt x="4984056" y="276793"/>
                      <a:pt x="5010345" y="283460"/>
                    </a:cubicBezTo>
                    <a:cubicBezTo>
                      <a:pt x="5022060" y="286413"/>
                      <a:pt x="5036253" y="280412"/>
                      <a:pt x="5045778" y="291842"/>
                    </a:cubicBezTo>
                    <a:cubicBezTo>
                      <a:pt x="5058541" y="290318"/>
                      <a:pt x="5069305" y="299938"/>
                      <a:pt x="5082163" y="298414"/>
                    </a:cubicBezTo>
                    <a:cubicBezTo>
                      <a:pt x="5082639" y="298414"/>
                      <a:pt x="5083497" y="301367"/>
                      <a:pt x="5084068" y="302986"/>
                    </a:cubicBezTo>
                    <a:cubicBezTo>
                      <a:pt x="5086069" y="313940"/>
                      <a:pt x="5117310" y="326227"/>
                      <a:pt x="5102737" y="317655"/>
                    </a:cubicBezTo>
                    <a:cubicBezTo>
                      <a:pt x="5097117" y="314321"/>
                      <a:pt x="5132836" y="311273"/>
                      <a:pt x="5154172" y="315750"/>
                    </a:cubicBezTo>
                    <a:close/>
                  </a:path>
                </a:pathLst>
              </a:custGeom>
              <a:grpFill/>
              <a:ln w="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3C1F4AA7-0FB4-9221-8044-57EDEABABADC}"/>
                  </a:ext>
                </a:extLst>
              </p:cNvPr>
              <p:cNvSpPr/>
              <p:nvPr/>
            </p:nvSpPr>
            <p:spPr>
              <a:xfrm>
                <a:off x="3172317" y="1706881"/>
                <a:ext cx="74176" cy="18945"/>
              </a:xfrm>
              <a:custGeom>
                <a:avLst/>
                <a:gdLst>
                  <a:gd name="connsiteX0" fmla="*/ 47391 w 100248"/>
                  <a:gd name="connsiteY0" fmla="*/ 144 h 25604"/>
                  <a:gd name="connsiteX1" fmla="*/ 87872 w 100248"/>
                  <a:gd name="connsiteY1" fmla="*/ 5669 h 25604"/>
                  <a:gd name="connsiteX2" fmla="*/ 94730 w 100248"/>
                  <a:gd name="connsiteY2" fmla="*/ 8907 h 25604"/>
                  <a:gd name="connsiteX3" fmla="*/ 99207 w 100248"/>
                  <a:gd name="connsiteY3" fmla="*/ 20147 h 25604"/>
                  <a:gd name="connsiteX4" fmla="*/ 90063 w 100248"/>
                  <a:gd name="connsiteY4" fmla="*/ 20528 h 25604"/>
                  <a:gd name="connsiteX5" fmla="*/ 88920 w 100248"/>
                  <a:gd name="connsiteY5" fmla="*/ 15575 h 25604"/>
                  <a:gd name="connsiteX6" fmla="*/ 80538 w 100248"/>
                  <a:gd name="connsiteY6" fmla="*/ 11098 h 25604"/>
                  <a:gd name="connsiteX7" fmla="*/ 30341 w 100248"/>
                  <a:gd name="connsiteY7" fmla="*/ 16813 h 25604"/>
                  <a:gd name="connsiteX8" fmla="*/ 15577 w 100248"/>
                  <a:gd name="connsiteY8" fmla="*/ 22528 h 25604"/>
                  <a:gd name="connsiteX9" fmla="*/ 52 w 100248"/>
                  <a:gd name="connsiteY9" fmla="*/ 17289 h 25604"/>
                  <a:gd name="connsiteX10" fmla="*/ 18339 w 100248"/>
                  <a:gd name="connsiteY10" fmla="*/ 240 h 25604"/>
                  <a:gd name="connsiteX11" fmla="*/ 47391 w 100248"/>
                  <a:gd name="connsiteY11" fmla="*/ 144 h 2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48" h="25604">
                    <a:moveTo>
                      <a:pt x="47391" y="144"/>
                    </a:moveTo>
                    <a:cubicBezTo>
                      <a:pt x="60154" y="430"/>
                      <a:pt x="74632" y="-1665"/>
                      <a:pt x="87872" y="5669"/>
                    </a:cubicBezTo>
                    <a:cubicBezTo>
                      <a:pt x="90063" y="6907"/>
                      <a:pt x="92825" y="7383"/>
                      <a:pt x="94730" y="8907"/>
                    </a:cubicBezTo>
                    <a:cubicBezTo>
                      <a:pt x="98254" y="11670"/>
                      <a:pt x="102160" y="15194"/>
                      <a:pt x="99207" y="20147"/>
                    </a:cubicBezTo>
                    <a:cubicBezTo>
                      <a:pt x="97016" y="23766"/>
                      <a:pt x="93016" y="23671"/>
                      <a:pt x="90063" y="20528"/>
                    </a:cubicBezTo>
                    <a:cubicBezTo>
                      <a:pt x="89015" y="19480"/>
                      <a:pt x="89205" y="17289"/>
                      <a:pt x="88920" y="15575"/>
                    </a:cubicBezTo>
                    <a:cubicBezTo>
                      <a:pt x="87967" y="10431"/>
                      <a:pt x="84062" y="11860"/>
                      <a:pt x="80538" y="11098"/>
                    </a:cubicBezTo>
                    <a:cubicBezTo>
                      <a:pt x="63107" y="7669"/>
                      <a:pt x="47677" y="20433"/>
                      <a:pt x="30341" y="16813"/>
                    </a:cubicBezTo>
                    <a:cubicBezTo>
                      <a:pt x="28627" y="27195"/>
                      <a:pt x="23578" y="27386"/>
                      <a:pt x="15577" y="22528"/>
                    </a:cubicBezTo>
                    <a:cubicBezTo>
                      <a:pt x="10910" y="19671"/>
                      <a:pt x="1671" y="27386"/>
                      <a:pt x="52" y="17289"/>
                    </a:cubicBezTo>
                    <a:cubicBezTo>
                      <a:pt x="-901" y="11574"/>
                      <a:pt x="11577" y="621"/>
                      <a:pt x="18339" y="240"/>
                    </a:cubicBezTo>
                    <a:cubicBezTo>
                      <a:pt x="27484" y="-237"/>
                      <a:pt x="36723" y="144"/>
                      <a:pt x="47391" y="144"/>
                    </a:cubicBez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1824B78A-6A30-6772-91AF-78206A65C220}"/>
                  </a:ext>
                </a:extLst>
              </p:cNvPr>
              <p:cNvSpPr/>
              <p:nvPr/>
            </p:nvSpPr>
            <p:spPr>
              <a:xfrm>
                <a:off x="2095590" y="1690329"/>
                <a:ext cx="16576" cy="8596"/>
              </a:xfrm>
              <a:custGeom>
                <a:avLst/>
                <a:gdLst>
                  <a:gd name="connsiteX0" fmla="*/ 12396 w 22403"/>
                  <a:gd name="connsiteY0" fmla="*/ 11371 h 11618"/>
                  <a:gd name="connsiteX1" fmla="*/ 3252 w 22403"/>
                  <a:gd name="connsiteY1" fmla="*/ 11181 h 11618"/>
                  <a:gd name="connsiteX2" fmla="*/ 204 w 22403"/>
                  <a:gd name="connsiteY2" fmla="*/ 4609 h 11618"/>
                  <a:gd name="connsiteX3" fmla="*/ 2967 w 22403"/>
                  <a:gd name="connsiteY3" fmla="*/ 418 h 11618"/>
                  <a:gd name="connsiteX4" fmla="*/ 11158 w 22403"/>
                  <a:gd name="connsiteY4" fmla="*/ 227 h 11618"/>
                  <a:gd name="connsiteX5" fmla="*/ 22302 w 22403"/>
                  <a:gd name="connsiteY5" fmla="*/ 6990 h 11618"/>
                  <a:gd name="connsiteX6" fmla="*/ 12396 w 22403"/>
                  <a:gd name="connsiteY6" fmla="*/ 11371 h 1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3" h="11618">
                    <a:moveTo>
                      <a:pt x="12396" y="11371"/>
                    </a:moveTo>
                    <a:cubicBezTo>
                      <a:pt x="8682" y="11371"/>
                      <a:pt x="5729" y="12038"/>
                      <a:pt x="3252" y="11181"/>
                    </a:cubicBezTo>
                    <a:cubicBezTo>
                      <a:pt x="490" y="10324"/>
                      <a:pt x="-462" y="7371"/>
                      <a:pt x="204" y="4609"/>
                    </a:cubicBezTo>
                    <a:cubicBezTo>
                      <a:pt x="585" y="2989"/>
                      <a:pt x="1728" y="703"/>
                      <a:pt x="2967" y="418"/>
                    </a:cubicBezTo>
                    <a:cubicBezTo>
                      <a:pt x="5538" y="-249"/>
                      <a:pt x="8396" y="37"/>
                      <a:pt x="11158" y="227"/>
                    </a:cubicBezTo>
                    <a:cubicBezTo>
                      <a:pt x="16016" y="608"/>
                      <a:pt x="23350" y="-2345"/>
                      <a:pt x="22302" y="6990"/>
                    </a:cubicBezTo>
                    <a:cubicBezTo>
                      <a:pt x="21540" y="14229"/>
                      <a:pt x="15159" y="10038"/>
                      <a:pt x="12396" y="11371"/>
                    </a:cubicBezTo>
                    <a:close/>
                  </a:path>
                </a:pathLst>
              </a:custGeom>
              <a:grpFill/>
              <a:ln w="0"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3E56FBF3-433A-19BC-A23F-D447F1530C08}"/>
                </a:ext>
              </a:extLst>
            </p:cNvPr>
            <p:cNvSpPr/>
            <p:nvPr/>
          </p:nvSpPr>
          <p:spPr>
            <a:xfrm>
              <a:off x="2364269" y="3584332"/>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accent1"/>
            </a:solidFill>
            <a:ln w="0" cap="flat">
              <a:noFill/>
              <a:prstDash val="solid"/>
              <a:miter/>
            </a:ln>
          </p:spPr>
          <p:txBody>
            <a:bodyPr rtlCol="0" anchor="ctr"/>
            <a:lstStyle/>
            <a:p>
              <a:endParaRPr lang="en-GB"/>
            </a:p>
          </p:txBody>
        </p:sp>
        <p:sp>
          <p:nvSpPr>
            <p:cNvPr id="9" name="TextBox 8">
              <a:extLst>
                <a:ext uri="{FF2B5EF4-FFF2-40B4-BE49-F238E27FC236}">
                  <a16:creationId xmlns:a16="http://schemas.microsoft.com/office/drawing/2014/main" id="{19625C81-251E-1C8E-4E89-F53F176F670F}"/>
                </a:ext>
              </a:extLst>
            </p:cNvPr>
            <p:cNvSpPr txBox="1"/>
            <p:nvPr/>
          </p:nvSpPr>
          <p:spPr>
            <a:xfrm>
              <a:off x="1909988" y="3120225"/>
              <a:ext cx="1068052" cy="430887"/>
            </a:xfrm>
            <a:prstGeom prst="rect">
              <a:avLst/>
            </a:prstGeom>
            <a:noFill/>
          </p:spPr>
          <p:txBody>
            <a:bodyPr wrap="square" lIns="0" tIns="0" rIns="0" bIns="0" rtlCol="0">
              <a:spAutoFit/>
            </a:bodyPr>
            <a:lstStyle/>
            <a:p>
              <a:pPr algn="ctr"/>
              <a:r>
                <a:rPr lang="en-GB" sz="1400" b="1" dirty="0"/>
                <a:t>Great Yarmouth</a:t>
              </a:r>
            </a:p>
          </p:txBody>
        </p:sp>
        <p:grpSp>
          <p:nvGrpSpPr>
            <p:cNvPr id="11" name="Group 10">
              <a:extLst>
                <a:ext uri="{FF2B5EF4-FFF2-40B4-BE49-F238E27FC236}">
                  <a16:creationId xmlns:a16="http://schemas.microsoft.com/office/drawing/2014/main" id="{10825F73-0704-3890-8352-A617B2284D15}"/>
                </a:ext>
              </a:extLst>
            </p:cNvPr>
            <p:cNvGrpSpPr/>
            <p:nvPr/>
          </p:nvGrpSpPr>
          <p:grpSpPr>
            <a:xfrm>
              <a:off x="312813" y="3456486"/>
              <a:ext cx="1068052" cy="385746"/>
              <a:chOff x="3794567" y="3456486"/>
              <a:chExt cx="1068052" cy="385746"/>
            </a:xfrm>
          </p:grpSpPr>
          <p:sp>
            <p:nvSpPr>
              <p:cNvPr id="12" name="Freeform: Shape 11">
                <a:extLst>
                  <a:ext uri="{FF2B5EF4-FFF2-40B4-BE49-F238E27FC236}">
                    <a16:creationId xmlns:a16="http://schemas.microsoft.com/office/drawing/2014/main" id="{45FD834F-1F88-58FC-EA2F-126DC642E634}"/>
                  </a:ext>
                </a:extLst>
              </p:cNvPr>
              <p:cNvSpPr/>
              <p:nvPr/>
            </p:nvSpPr>
            <p:spPr>
              <a:xfrm>
                <a:off x="4248934" y="3456486"/>
                <a:ext cx="159490" cy="192509"/>
              </a:xfrm>
              <a:custGeom>
                <a:avLst/>
                <a:gdLst>
                  <a:gd name="connsiteX0" fmla="*/ 107775 w 215550"/>
                  <a:gd name="connsiteY0" fmla="*/ 260175 h 260175"/>
                  <a:gd name="connsiteX1" fmla="*/ 31575 w 215550"/>
                  <a:gd name="connsiteY1" fmla="*/ 183975 h 260175"/>
                  <a:gd name="connsiteX2" fmla="*/ 31575 w 215550"/>
                  <a:gd name="connsiteY2" fmla="*/ 31575 h 260175"/>
                  <a:gd name="connsiteX3" fmla="*/ 31575 w 215550"/>
                  <a:gd name="connsiteY3" fmla="*/ 31575 h 260175"/>
                  <a:gd name="connsiteX4" fmla="*/ 183975 w 215550"/>
                  <a:gd name="connsiteY4" fmla="*/ 31575 h 260175"/>
                  <a:gd name="connsiteX5" fmla="*/ 183975 w 215550"/>
                  <a:gd name="connsiteY5" fmla="*/ 31575 h 260175"/>
                  <a:gd name="connsiteX6" fmla="*/ 183975 w 215550"/>
                  <a:gd name="connsiteY6" fmla="*/ 183975 h 260175"/>
                  <a:gd name="connsiteX7" fmla="*/ 107775 w 215550"/>
                  <a:gd name="connsiteY7" fmla="*/ 260175 h 26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50" h="260175">
                    <a:moveTo>
                      <a:pt x="107775" y="260175"/>
                    </a:moveTo>
                    <a:lnTo>
                      <a:pt x="31575" y="183975"/>
                    </a:lnTo>
                    <a:cubicBezTo>
                      <a:pt x="-10525" y="141875"/>
                      <a:pt x="-10525" y="73676"/>
                      <a:pt x="31575" y="31575"/>
                    </a:cubicBezTo>
                    <a:lnTo>
                      <a:pt x="31575" y="31575"/>
                    </a:lnTo>
                    <a:cubicBezTo>
                      <a:pt x="73676" y="-10525"/>
                      <a:pt x="141875" y="-10525"/>
                      <a:pt x="183975" y="31575"/>
                    </a:cubicBezTo>
                    <a:lnTo>
                      <a:pt x="183975" y="31575"/>
                    </a:lnTo>
                    <a:cubicBezTo>
                      <a:pt x="226076" y="73676"/>
                      <a:pt x="226076" y="141875"/>
                      <a:pt x="183975" y="183975"/>
                    </a:cubicBezTo>
                    <a:lnTo>
                      <a:pt x="107775" y="260175"/>
                    </a:lnTo>
                    <a:close/>
                  </a:path>
                </a:pathLst>
              </a:custGeom>
              <a:solidFill>
                <a:schemeClr val="bg2">
                  <a:lumMod val="50000"/>
                </a:schemeClr>
              </a:solidFill>
              <a:ln w="0"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BE93782B-B4DD-B10D-6A9B-8E61CDA3D4CC}"/>
                  </a:ext>
                </a:extLst>
              </p:cNvPr>
              <p:cNvSpPr txBox="1"/>
              <p:nvPr/>
            </p:nvSpPr>
            <p:spPr>
              <a:xfrm>
                <a:off x="3794567" y="3626788"/>
                <a:ext cx="1068052" cy="215444"/>
              </a:xfrm>
              <a:prstGeom prst="rect">
                <a:avLst/>
              </a:prstGeom>
              <a:noFill/>
            </p:spPr>
            <p:txBody>
              <a:bodyPr wrap="square" lIns="0" tIns="0" rIns="0" bIns="0" rtlCol="0">
                <a:spAutoFit/>
              </a:bodyPr>
              <a:lstStyle/>
              <a:p>
                <a:pPr algn="ctr"/>
                <a:r>
                  <a:rPr lang="en-GB" sz="1400" dirty="0">
                    <a:solidFill>
                      <a:schemeClr val="tx2"/>
                    </a:solidFill>
                  </a:rPr>
                  <a:t>Norwich</a:t>
                </a:r>
              </a:p>
            </p:txBody>
          </p:sp>
        </p:grpSp>
      </p:grpSp>
      <p:pic>
        <p:nvPicPr>
          <p:cNvPr id="4098" name="Picture 2">
            <a:extLst>
              <a:ext uri="{FF2B5EF4-FFF2-40B4-BE49-F238E27FC236}">
                <a16:creationId xmlns:a16="http://schemas.microsoft.com/office/drawing/2014/main" id="{06EA6C6E-44FF-BFF3-7DF5-DC43EFF24F09}"/>
              </a:ext>
            </a:extLst>
          </p:cNvPr>
          <p:cNvPicPr>
            <a:picLocks noChangeAspect="1" noChangeArrowheads="1"/>
          </p:cNvPicPr>
          <p:nvPr>
            <p:custDataLst>
              <p:tags r:id="rId1"/>
            </p:custDataLst>
          </p:nvPr>
        </p:nvPicPr>
        <p:blipFill rotWithShape="1">
          <a:blip r:embed="rId5" cstate="screen">
            <a:extLst>
              <a:ext uri="{28A0092B-C50C-407E-A947-70E740481C1C}">
                <a14:useLocalDpi xmlns:a14="http://schemas.microsoft.com/office/drawing/2010/main"/>
              </a:ext>
            </a:extLst>
          </a:blip>
          <a:srcRect l="11482" r="27802"/>
          <a:stretch/>
        </p:blipFill>
        <p:spPr bwMode="auto">
          <a:xfrm>
            <a:off x="3782453" y="2121424"/>
            <a:ext cx="2615152" cy="2615152"/>
          </a:xfrm>
          <a:prstGeom prst="ellipse">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8B09AFEB-4D69-1A89-5734-9161E8164B24}"/>
              </a:ext>
            </a:extLst>
          </p:cNvPr>
          <p:cNvPicPr>
            <a:picLocks noChangeAspect="1" noChangeArrowheads="1"/>
          </p:cNvPicPr>
          <p:nvPr>
            <p:custDataLst>
              <p:tags r:id="rId2"/>
            </p:custDataLst>
          </p:nvPr>
        </p:nvPicPr>
        <p:blipFill rotWithShape="1">
          <a:blip r:embed="rId6" cstate="screen">
            <a:extLst>
              <a:ext uri="{28A0092B-C50C-407E-A947-70E740481C1C}">
                <a14:useLocalDpi xmlns:a14="http://schemas.microsoft.com/office/drawing/2010/main"/>
              </a:ext>
            </a:extLst>
          </a:blip>
          <a:srcRect l="742" r="24346"/>
          <a:stretch/>
        </p:blipFill>
        <p:spPr bwMode="auto">
          <a:xfrm>
            <a:off x="2064411" y="431800"/>
            <a:ext cx="2250284" cy="2250283"/>
          </a:xfrm>
          <a:custGeom>
            <a:avLst/>
            <a:gdLst>
              <a:gd name="connsiteX0" fmla="*/ 1125122 w 2250284"/>
              <a:gd name="connsiteY0" fmla="*/ 0 h 2250283"/>
              <a:gd name="connsiteX1" fmla="*/ 1125162 w 2250284"/>
              <a:gd name="connsiteY1" fmla="*/ 0 h 2250283"/>
              <a:gd name="connsiteX2" fmla="*/ 1240181 w 2250284"/>
              <a:gd name="connsiteY2" fmla="*/ 5808 h 2250283"/>
              <a:gd name="connsiteX3" fmla="*/ 2250284 w 2250284"/>
              <a:gd name="connsiteY3" fmla="*/ 1125141 h 2250283"/>
              <a:gd name="connsiteX4" fmla="*/ 1125142 w 2250284"/>
              <a:gd name="connsiteY4" fmla="*/ 2250283 h 2250283"/>
              <a:gd name="connsiteX5" fmla="*/ 0 w 2250284"/>
              <a:gd name="connsiteY5" fmla="*/ 1125141 h 2250283"/>
              <a:gd name="connsiteX6" fmla="*/ 1010103 w 2250284"/>
              <a:gd name="connsiteY6" fmla="*/ 5808 h 225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284" h="2250283">
                <a:moveTo>
                  <a:pt x="1125122" y="0"/>
                </a:moveTo>
                <a:lnTo>
                  <a:pt x="1125162" y="0"/>
                </a:lnTo>
                <a:lnTo>
                  <a:pt x="1240181" y="5808"/>
                </a:lnTo>
                <a:cubicBezTo>
                  <a:pt x="1807541" y="63427"/>
                  <a:pt x="2250284" y="542580"/>
                  <a:pt x="2250284" y="1125141"/>
                </a:cubicBezTo>
                <a:cubicBezTo>
                  <a:pt x="2250284" y="1746540"/>
                  <a:pt x="1746541" y="2250283"/>
                  <a:pt x="1125142" y="2250283"/>
                </a:cubicBezTo>
                <a:cubicBezTo>
                  <a:pt x="503743" y="2250283"/>
                  <a:pt x="0" y="1746540"/>
                  <a:pt x="0" y="1125141"/>
                </a:cubicBezTo>
                <a:cubicBezTo>
                  <a:pt x="0" y="542580"/>
                  <a:pt x="442743" y="63427"/>
                  <a:pt x="1010103" y="5808"/>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A95178C6-4EAE-47E2-CA87-75C5E3877C70}"/>
              </a:ext>
            </a:extLst>
          </p:cNvPr>
          <p:cNvPicPr>
            <a:picLocks noChangeAspect="1" noChangeArrowheads="1"/>
          </p:cNvPicPr>
          <p:nvPr>
            <p:custDataLst>
              <p:tags r:id="rId3"/>
            </p:custDataLst>
          </p:nvPr>
        </p:nvPicPr>
        <p:blipFill>
          <a:blip r:embed="rId7" cstate="screen">
            <a:extLst>
              <a:ext uri="{28A0092B-C50C-407E-A947-70E740481C1C}">
                <a14:useLocalDpi xmlns:a14="http://schemas.microsoft.com/office/drawing/2010/main"/>
              </a:ext>
            </a:extLst>
          </a:blip>
          <a:srcRect t="14467" b="14467"/>
          <a:stretch/>
        </p:blipFill>
        <p:spPr bwMode="auto">
          <a:xfrm>
            <a:off x="2064411" y="4165127"/>
            <a:ext cx="2250284" cy="2250284"/>
          </a:xfrm>
          <a:prstGeom prst="ellipse">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A3A4D970-B82B-58F2-B51C-CFE130CBD89F}"/>
              </a:ext>
            </a:extLst>
          </p:cNvPr>
          <p:cNvSpPr txBox="1"/>
          <p:nvPr/>
        </p:nvSpPr>
        <p:spPr>
          <a:xfrm>
            <a:off x="6972398" y="1736229"/>
            <a:ext cx="4787802" cy="3385542"/>
          </a:xfrm>
          <a:prstGeom prst="rect">
            <a:avLst/>
          </a:prstGeom>
          <a:noFill/>
        </p:spPr>
        <p:txBody>
          <a:bodyPr wrap="square" lIns="0" tIns="0" rIns="0" bIns="0" rtlCol="0" anchor="ctr">
            <a:spAutoFit/>
          </a:bodyPr>
          <a:lstStyle/>
          <a:p>
            <a:r>
              <a:rPr lang="en-US" sz="2000" dirty="0"/>
              <a:t>Horses also worked in the towns. In Great Yarmouth, horses would have been used </a:t>
            </a:r>
            <a:br>
              <a:rPr lang="en-US" sz="2000" dirty="0"/>
            </a:br>
            <a:r>
              <a:rPr lang="en-US" sz="2000" dirty="0"/>
              <a:t>to transport all the goods coming in and out. There was even a special cart invented called a ‘Troll Cart’, which had its wheels tucked under the cart, so it was narrow enough to get down the Yarmouth Rows – the tiny alleys lined with shops and houses. Hardly any rows are left today, but you can still see some off King Street, not far from the Anna Sewell House.</a:t>
            </a:r>
          </a:p>
        </p:txBody>
      </p:sp>
      <p:sp>
        <p:nvSpPr>
          <p:cNvPr id="47" name="Slide Number Placeholder 7">
            <a:extLst>
              <a:ext uri="{FF2B5EF4-FFF2-40B4-BE49-F238E27FC236}">
                <a16:creationId xmlns:a16="http://schemas.microsoft.com/office/drawing/2014/main" id="{9DB5809E-D903-E858-D18F-355F02C258DB}"/>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8</a:t>
            </a:fld>
            <a:endParaRPr lang="en-GB"/>
          </a:p>
        </p:txBody>
      </p:sp>
    </p:spTree>
    <p:extLst>
      <p:ext uri="{BB962C8B-B14F-4D97-AF65-F5344CB8AC3E}">
        <p14:creationId xmlns:p14="http://schemas.microsoft.com/office/powerpoint/2010/main" val="67116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50"/>
                                        <p:tgtEl>
                                          <p:spTgt spid="46"/>
                                        </p:tgtEl>
                                      </p:cBhvr>
                                    </p:animEffect>
                                  </p:childTnLst>
                                </p:cTn>
                              </p:par>
                              <p:par>
                                <p:cTn id="8" presetID="42" presetClass="path" presetSubtype="0" decel="100000" fill="hold" nodeType="withEffect">
                                  <p:stCondLst>
                                    <p:cond delay="0"/>
                                  </p:stCondLst>
                                  <p:childTnLst>
                                    <p:animMotion origin="layout" path="M -0.01719 -0.00023 L -1.25E-6 1.85185E-6 " pathEditMode="relative" rAng="0" ptsTypes="AA">
                                      <p:cBhvr>
                                        <p:cTn id="9" dur="500" fill="hold"/>
                                        <p:tgtEl>
                                          <p:spTgt spid="46"/>
                                        </p:tgtEl>
                                        <p:attrNameLst>
                                          <p:attrName>ppt_x</p:attrName>
                                          <p:attrName>ppt_y</p:attrName>
                                        </p:attrNameLst>
                                      </p:cBhvr>
                                      <p:rCtr x="859" y="0"/>
                                    </p:animMotion>
                                  </p:childTnLst>
                                </p:cTn>
                              </p:par>
                              <p:par>
                                <p:cTn id="10" presetID="23" presetClass="entr" presetSubtype="16" fill="hold" nodeType="withEffect">
                                  <p:stCondLst>
                                    <p:cond delay="15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350" fill="hold"/>
                                        <p:tgtEl>
                                          <p:spTgt spid="4102"/>
                                        </p:tgtEl>
                                        <p:attrNameLst>
                                          <p:attrName>ppt_w</p:attrName>
                                        </p:attrNameLst>
                                      </p:cBhvr>
                                      <p:tavLst>
                                        <p:tav tm="0">
                                          <p:val>
                                            <p:fltVal val="0"/>
                                          </p:val>
                                        </p:tav>
                                        <p:tav tm="100000">
                                          <p:val>
                                            <p:strVal val="#ppt_w"/>
                                          </p:val>
                                        </p:tav>
                                      </p:tavLst>
                                    </p:anim>
                                    <p:anim calcmode="lin" valueType="num">
                                      <p:cBhvr>
                                        <p:cTn id="13" dur="350" fill="hold"/>
                                        <p:tgtEl>
                                          <p:spTgt spid="4102"/>
                                        </p:tgtEl>
                                        <p:attrNameLst>
                                          <p:attrName>ppt_h</p:attrName>
                                        </p:attrNameLst>
                                      </p:cBhvr>
                                      <p:tavLst>
                                        <p:tav tm="0">
                                          <p:val>
                                            <p:fltVal val="0"/>
                                          </p:val>
                                        </p:tav>
                                        <p:tav tm="100000">
                                          <p:val>
                                            <p:strVal val="#ppt_h"/>
                                          </p:val>
                                        </p:tav>
                                      </p:tavLst>
                                    </p:anim>
                                  </p:childTnLst>
                                </p:cTn>
                              </p:par>
                              <p:par>
                                <p:cTn id="14" presetID="6" presetClass="emph" presetSubtype="0" decel="100000" fill="hold" nodeType="withEffect">
                                  <p:stCondLst>
                                    <p:cond delay="150"/>
                                  </p:stCondLst>
                                  <p:childTnLst>
                                    <p:animScale>
                                      <p:cBhvr>
                                        <p:cTn id="15" dur="750" fill="hold"/>
                                        <p:tgtEl>
                                          <p:spTgt spid="4102"/>
                                        </p:tgtEl>
                                      </p:cBhvr>
                                      <p:by x="1000000" y="1000000"/>
                                    </p:animScale>
                                  </p:childTnLst>
                                </p:cTn>
                              </p:par>
                              <p:par>
                                <p:cTn id="16" presetID="6" presetClass="emph" presetSubtype="0" fill="hold" nodeType="withEffect">
                                  <p:stCondLst>
                                    <p:cond delay="150"/>
                                  </p:stCondLst>
                                  <p:childTnLst>
                                    <p:animScale>
                                      <p:cBhvr>
                                        <p:cTn id="17" dur="10" fill="hold"/>
                                        <p:tgtEl>
                                          <p:spTgt spid="4102"/>
                                        </p:tgtEl>
                                      </p:cBhvr>
                                      <p:by x="10000" y="10000"/>
                                    </p:animScale>
                                  </p:childTnLst>
                                </p:cTn>
                              </p:par>
                              <p:par>
                                <p:cTn id="18" presetID="23" presetClass="entr" presetSubtype="16" fill="hold" nodeType="withEffect">
                                  <p:stCondLst>
                                    <p:cond delay="300"/>
                                  </p:stCondLst>
                                  <p:childTnLst>
                                    <p:set>
                                      <p:cBhvr>
                                        <p:cTn id="19" dur="1" fill="hold">
                                          <p:stCondLst>
                                            <p:cond delay="0"/>
                                          </p:stCondLst>
                                        </p:cTn>
                                        <p:tgtEl>
                                          <p:spTgt spid="4098"/>
                                        </p:tgtEl>
                                        <p:attrNameLst>
                                          <p:attrName>style.visibility</p:attrName>
                                        </p:attrNameLst>
                                      </p:cBhvr>
                                      <p:to>
                                        <p:strVal val="visible"/>
                                      </p:to>
                                    </p:set>
                                    <p:anim calcmode="lin" valueType="num">
                                      <p:cBhvr>
                                        <p:cTn id="20" dur="350" fill="hold"/>
                                        <p:tgtEl>
                                          <p:spTgt spid="4098"/>
                                        </p:tgtEl>
                                        <p:attrNameLst>
                                          <p:attrName>ppt_w</p:attrName>
                                        </p:attrNameLst>
                                      </p:cBhvr>
                                      <p:tavLst>
                                        <p:tav tm="0">
                                          <p:val>
                                            <p:fltVal val="0"/>
                                          </p:val>
                                        </p:tav>
                                        <p:tav tm="100000">
                                          <p:val>
                                            <p:strVal val="#ppt_w"/>
                                          </p:val>
                                        </p:tav>
                                      </p:tavLst>
                                    </p:anim>
                                    <p:anim calcmode="lin" valueType="num">
                                      <p:cBhvr>
                                        <p:cTn id="21" dur="350" fill="hold"/>
                                        <p:tgtEl>
                                          <p:spTgt spid="4098"/>
                                        </p:tgtEl>
                                        <p:attrNameLst>
                                          <p:attrName>ppt_h</p:attrName>
                                        </p:attrNameLst>
                                      </p:cBhvr>
                                      <p:tavLst>
                                        <p:tav tm="0">
                                          <p:val>
                                            <p:fltVal val="0"/>
                                          </p:val>
                                        </p:tav>
                                        <p:tav tm="100000">
                                          <p:val>
                                            <p:strVal val="#ppt_h"/>
                                          </p:val>
                                        </p:tav>
                                      </p:tavLst>
                                    </p:anim>
                                  </p:childTnLst>
                                </p:cTn>
                              </p:par>
                              <p:par>
                                <p:cTn id="22" presetID="6" presetClass="emph" presetSubtype="0" decel="100000" fill="hold" nodeType="withEffect">
                                  <p:stCondLst>
                                    <p:cond delay="300"/>
                                  </p:stCondLst>
                                  <p:childTnLst>
                                    <p:animScale>
                                      <p:cBhvr>
                                        <p:cTn id="23" dur="750" fill="hold"/>
                                        <p:tgtEl>
                                          <p:spTgt spid="4098"/>
                                        </p:tgtEl>
                                      </p:cBhvr>
                                      <p:by x="1000000" y="1000000"/>
                                    </p:animScale>
                                  </p:childTnLst>
                                </p:cTn>
                              </p:par>
                              <p:par>
                                <p:cTn id="24" presetID="6" presetClass="emph" presetSubtype="0" fill="hold" nodeType="withEffect">
                                  <p:stCondLst>
                                    <p:cond delay="300"/>
                                  </p:stCondLst>
                                  <p:childTnLst>
                                    <p:animScale>
                                      <p:cBhvr>
                                        <p:cTn id="25" dur="10" fill="hold"/>
                                        <p:tgtEl>
                                          <p:spTgt spid="4098"/>
                                        </p:tgtEl>
                                      </p:cBhvr>
                                      <p:by x="10000" y="10000"/>
                                    </p:animScale>
                                  </p:childTnLst>
                                </p:cTn>
                              </p:par>
                              <p:par>
                                <p:cTn id="26" presetID="23" presetClass="entr" presetSubtype="16" fill="hold" nodeType="withEffect">
                                  <p:stCondLst>
                                    <p:cond delay="450"/>
                                  </p:stCondLst>
                                  <p:childTnLst>
                                    <p:set>
                                      <p:cBhvr>
                                        <p:cTn id="27" dur="1" fill="hold">
                                          <p:stCondLst>
                                            <p:cond delay="0"/>
                                          </p:stCondLst>
                                        </p:cTn>
                                        <p:tgtEl>
                                          <p:spTgt spid="4100"/>
                                        </p:tgtEl>
                                        <p:attrNameLst>
                                          <p:attrName>style.visibility</p:attrName>
                                        </p:attrNameLst>
                                      </p:cBhvr>
                                      <p:to>
                                        <p:strVal val="visible"/>
                                      </p:to>
                                    </p:set>
                                    <p:anim calcmode="lin" valueType="num">
                                      <p:cBhvr>
                                        <p:cTn id="28" dur="350" fill="hold"/>
                                        <p:tgtEl>
                                          <p:spTgt spid="4100"/>
                                        </p:tgtEl>
                                        <p:attrNameLst>
                                          <p:attrName>ppt_w</p:attrName>
                                        </p:attrNameLst>
                                      </p:cBhvr>
                                      <p:tavLst>
                                        <p:tav tm="0">
                                          <p:val>
                                            <p:fltVal val="0"/>
                                          </p:val>
                                        </p:tav>
                                        <p:tav tm="100000">
                                          <p:val>
                                            <p:strVal val="#ppt_w"/>
                                          </p:val>
                                        </p:tav>
                                      </p:tavLst>
                                    </p:anim>
                                    <p:anim calcmode="lin" valueType="num">
                                      <p:cBhvr>
                                        <p:cTn id="29" dur="350" fill="hold"/>
                                        <p:tgtEl>
                                          <p:spTgt spid="4100"/>
                                        </p:tgtEl>
                                        <p:attrNameLst>
                                          <p:attrName>ppt_h</p:attrName>
                                        </p:attrNameLst>
                                      </p:cBhvr>
                                      <p:tavLst>
                                        <p:tav tm="0">
                                          <p:val>
                                            <p:fltVal val="0"/>
                                          </p:val>
                                        </p:tav>
                                        <p:tav tm="100000">
                                          <p:val>
                                            <p:strVal val="#ppt_h"/>
                                          </p:val>
                                        </p:tav>
                                      </p:tavLst>
                                    </p:anim>
                                  </p:childTnLst>
                                </p:cTn>
                              </p:par>
                              <p:par>
                                <p:cTn id="30" presetID="6" presetClass="emph" presetSubtype="0" decel="100000" fill="hold" nodeType="withEffect">
                                  <p:stCondLst>
                                    <p:cond delay="450"/>
                                  </p:stCondLst>
                                  <p:childTnLst>
                                    <p:animScale>
                                      <p:cBhvr>
                                        <p:cTn id="31" dur="750" fill="hold"/>
                                        <p:tgtEl>
                                          <p:spTgt spid="4100"/>
                                        </p:tgtEl>
                                      </p:cBhvr>
                                      <p:by x="1000000" y="1000000"/>
                                    </p:animScale>
                                  </p:childTnLst>
                                </p:cTn>
                              </p:par>
                              <p:par>
                                <p:cTn id="32" presetID="6" presetClass="emph" presetSubtype="0" fill="hold" nodeType="withEffect">
                                  <p:stCondLst>
                                    <p:cond delay="450"/>
                                  </p:stCondLst>
                                  <p:childTnLst>
                                    <p:animScale>
                                      <p:cBhvr>
                                        <p:cTn id="33" dur="10" fill="hold"/>
                                        <p:tgtEl>
                                          <p:spTgt spid="4100"/>
                                        </p:tgtEl>
                                      </p:cBhvr>
                                      <p:by x="10000" y="10000"/>
                                    </p:animScale>
                                  </p:childTnLst>
                                </p:cTn>
                              </p:par>
                              <p:par>
                                <p:cTn id="34" presetID="10" presetClass="entr" presetSubtype="0" fill="hold" grpId="0" nodeType="withEffect">
                                  <p:stCondLst>
                                    <p:cond delay="100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250"/>
                                        <p:tgtEl>
                                          <p:spTgt spid="44"/>
                                        </p:tgtEl>
                                      </p:cBhvr>
                                    </p:animEffect>
                                  </p:childTnLst>
                                </p:cTn>
                              </p:par>
                              <p:par>
                                <p:cTn id="37" presetID="42" presetClass="path" presetSubtype="0" decel="100000" fill="hold" grpId="1" nodeType="withEffect">
                                  <p:stCondLst>
                                    <p:cond delay="1000"/>
                                  </p:stCondLst>
                                  <p:childTnLst>
                                    <p:animMotion origin="layout" path="M 1.25E-6 0.03889 L 1.25E-6 1.85185E-6 " pathEditMode="relative" rAng="0" ptsTypes="AA">
                                      <p:cBhvr>
                                        <p:cTn id="38" dur="500" fill="hold"/>
                                        <p:tgtEl>
                                          <p:spTgt spid="44"/>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EFA662-F5B3-EB41-A39D-8A6B7E08466E}"/>
              </a:ext>
            </a:extLst>
          </p:cNvPr>
          <p:cNvSpPr/>
          <p:nvPr/>
        </p:nvSpPr>
        <p:spPr>
          <a:xfrm flipH="1">
            <a:off x="0" y="0"/>
            <a:ext cx="6005513"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 name="TextBox 2">
            <a:extLst>
              <a:ext uri="{FF2B5EF4-FFF2-40B4-BE49-F238E27FC236}">
                <a16:creationId xmlns:a16="http://schemas.microsoft.com/office/drawing/2014/main" id="{646A8394-3B4B-077B-2C68-7E808E477715}"/>
              </a:ext>
            </a:extLst>
          </p:cNvPr>
          <p:cNvSpPr txBox="1"/>
          <p:nvPr/>
        </p:nvSpPr>
        <p:spPr>
          <a:xfrm>
            <a:off x="431800" y="2813447"/>
            <a:ext cx="4787802" cy="1231106"/>
          </a:xfrm>
          <a:prstGeom prst="rect">
            <a:avLst/>
          </a:prstGeom>
          <a:noFill/>
        </p:spPr>
        <p:txBody>
          <a:bodyPr wrap="square" lIns="0" tIns="0" rIns="0" bIns="0" rtlCol="0" anchor="ctr">
            <a:spAutoFit/>
          </a:bodyPr>
          <a:lstStyle/>
          <a:p>
            <a:r>
              <a:rPr lang="en-US" sz="2000" dirty="0"/>
              <a:t>Other jobs for horses in Norfolk included pulling lifeboats into and out of the sea during rescue missions, like in this photo of a lifeboat coming back into Wells </a:t>
            </a:r>
            <a:r>
              <a:rPr lang="en-US" sz="2000" dirty="0" err="1"/>
              <a:t>harbour</a:t>
            </a:r>
            <a:r>
              <a:rPr lang="en-US" sz="2000" dirty="0"/>
              <a:t>. </a:t>
            </a:r>
          </a:p>
        </p:txBody>
      </p:sp>
      <p:pic>
        <p:nvPicPr>
          <p:cNvPr id="1028" name="Picture 4">
            <a:extLst>
              <a:ext uri="{FF2B5EF4-FFF2-40B4-BE49-F238E27FC236}">
                <a16:creationId xmlns:a16="http://schemas.microsoft.com/office/drawing/2014/main" id="{59C2AD08-F1E4-FB1E-D400-310D384095C9}"/>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a:ext>
            </a:extLst>
          </a:blip>
          <a:srcRect l="6958" r="6958"/>
          <a:stretch/>
        </p:blipFill>
        <p:spPr bwMode="auto">
          <a:xfrm>
            <a:off x="6501327" y="1488414"/>
            <a:ext cx="5258874" cy="388117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7">
            <a:extLst>
              <a:ext uri="{FF2B5EF4-FFF2-40B4-BE49-F238E27FC236}">
                <a16:creationId xmlns:a16="http://schemas.microsoft.com/office/drawing/2014/main" id="{59D5B1B6-7C59-7ABC-E982-92E8D7491850}"/>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9</a:t>
            </a:fld>
            <a:endParaRPr lang="en-GB"/>
          </a:p>
        </p:txBody>
      </p:sp>
    </p:spTree>
    <p:extLst>
      <p:ext uri="{BB962C8B-B14F-4D97-AF65-F5344CB8AC3E}">
        <p14:creationId xmlns:p14="http://schemas.microsoft.com/office/powerpoint/2010/main" val="29866209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3"/>
                                        </p:tgtEl>
                                        <p:attrNameLst>
                                          <p:attrName>ppt_x</p:attrName>
                                          <p:attrName>ppt_y</p:attrName>
                                        </p:attrNameLst>
                                      </p:cBhvr>
                                      <p:rCtr x="0" y="-1944"/>
                                    </p:animMotion>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250"/>
                                        <p:tgtEl>
                                          <p:spTgt spid="1028"/>
                                        </p:tgtEl>
                                      </p:cBhvr>
                                    </p:animEffect>
                                  </p:childTnLst>
                                </p:cTn>
                              </p:par>
                              <p:par>
                                <p:cTn id="14" presetID="42" presetClass="path" presetSubtype="0" decel="100000" fill="hold" nodeType="withEffect">
                                  <p:stCondLst>
                                    <p:cond delay="0"/>
                                  </p:stCondLst>
                                  <p:childTnLst>
                                    <p:animMotion origin="layout" path="M 1.25E-6 0.03889 L 1.25E-6 1.85185E-6 " pathEditMode="relative" rAng="0" ptsTypes="AA">
                                      <p:cBhvr>
                                        <p:cTn id="15" dur="500" fill="hold"/>
                                        <p:tgtEl>
                                          <p:spTgt spid="1028"/>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ags/tag1.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10.xml><?xml version="1.0" encoding="utf-8"?>
<p:tagLst xmlns:a="http://schemas.openxmlformats.org/drawingml/2006/main" xmlns:r="http://schemas.openxmlformats.org/officeDocument/2006/relationships" xmlns:p="http://schemas.openxmlformats.org/presentationml/2006/main">
  <p:tag name="ASSET_SIZE_ON_INSERT" val="72,72"/>
</p:tagLst>
</file>

<file path=ppt/tags/tag11.xml><?xml version="1.0" encoding="utf-8"?>
<p:tagLst xmlns:a="http://schemas.openxmlformats.org/drawingml/2006/main" xmlns:r="http://schemas.openxmlformats.org/officeDocument/2006/relationships" xmlns:p="http://schemas.openxmlformats.org/presentationml/2006/main">
  <p:tag name="ASSET_SIZE_ON_INSERT" val="72,72"/>
</p:tagLst>
</file>

<file path=ppt/tags/tag12.xml><?xml version="1.0" encoding="utf-8"?>
<p:tagLst xmlns:a="http://schemas.openxmlformats.org/drawingml/2006/main" xmlns:r="http://schemas.openxmlformats.org/officeDocument/2006/relationships" xmlns:p="http://schemas.openxmlformats.org/presentationml/2006/main">
  <p:tag name="ASSET_SIZE_ON_INSERT" val="72,72"/>
</p:tagLst>
</file>

<file path=ppt/tags/tag13.xml><?xml version="1.0" encoding="utf-8"?>
<p:tagLst xmlns:a="http://schemas.openxmlformats.org/drawingml/2006/main" xmlns:r="http://schemas.openxmlformats.org/officeDocument/2006/relationships" xmlns:p="http://schemas.openxmlformats.org/presentationml/2006/main">
  <p:tag name="ASSET_SIZE_ON_INSERT" val="72,72"/>
</p:tagLst>
</file>

<file path=ppt/tags/tag14.xml><?xml version="1.0" encoding="utf-8"?>
<p:tagLst xmlns:a="http://schemas.openxmlformats.org/drawingml/2006/main" xmlns:r="http://schemas.openxmlformats.org/officeDocument/2006/relationships" xmlns:p="http://schemas.openxmlformats.org/presentationml/2006/main">
  <p:tag name="ASSET_SIZE_ON_INSERT" val="72,72"/>
</p:tagLst>
</file>

<file path=ppt/tags/tag15.xml><?xml version="1.0" encoding="utf-8"?>
<p:tagLst xmlns:a="http://schemas.openxmlformats.org/drawingml/2006/main" xmlns:r="http://schemas.openxmlformats.org/officeDocument/2006/relationships" xmlns:p="http://schemas.openxmlformats.org/presentationml/2006/main">
  <p:tag name="ASSET_SIZE_ON_INSERT" val="72,72"/>
</p:tagLst>
</file>

<file path=ppt/tags/tag16.xml><?xml version="1.0" encoding="utf-8"?>
<p:tagLst xmlns:a="http://schemas.openxmlformats.org/drawingml/2006/main" xmlns:r="http://schemas.openxmlformats.org/officeDocument/2006/relationships" xmlns:p="http://schemas.openxmlformats.org/presentationml/2006/main">
  <p:tag name="ASSET_SIZE_ON_INSERT" val="72,72"/>
</p:tagLst>
</file>

<file path=ppt/tags/tag17.xml><?xml version="1.0" encoding="utf-8"?>
<p:tagLst xmlns:a="http://schemas.openxmlformats.org/drawingml/2006/main" xmlns:r="http://schemas.openxmlformats.org/officeDocument/2006/relationships" xmlns:p="http://schemas.openxmlformats.org/presentationml/2006/main">
  <p:tag name="ASSET_SIZE_ON_INSERT" val="72,72"/>
</p:tagLst>
</file>

<file path=ppt/tags/tag18.xml><?xml version="1.0" encoding="utf-8"?>
<p:tagLst xmlns:a="http://schemas.openxmlformats.org/drawingml/2006/main" xmlns:r="http://schemas.openxmlformats.org/officeDocument/2006/relationships" xmlns:p="http://schemas.openxmlformats.org/presentationml/2006/main">
  <p:tag name="ASSET_SIZE_ON_INSERT" val="72,72"/>
</p:tagLst>
</file>

<file path=ppt/tags/tag19.xml><?xml version="1.0" encoding="utf-8"?>
<p:tagLst xmlns:a="http://schemas.openxmlformats.org/drawingml/2006/main" xmlns:r="http://schemas.openxmlformats.org/officeDocument/2006/relationships" xmlns:p="http://schemas.openxmlformats.org/presentationml/2006/main">
  <p:tag name="ASSET_SIZE_ON_INSERT" val="72,72"/>
</p:tagLst>
</file>

<file path=ppt/tags/tag2.xml><?xml version="1.0" encoding="utf-8"?>
<p:tagLst xmlns:a="http://schemas.openxmlformats.org/drawingml/2006/main" xmlns:r="http://schemas.openxmlformats.org/officeDocument/2006/relationships" xmlns:p="http://schemas.openxmlformats.org/presentationml/2006/main">
  <p:tag name="ASSET_SIZE_ON_INSERT" val="703.425,540.2234"/>
</p:tagLst>
</file>

<file path=ppt/tags/tag20.xml><?xml version="1.0" encoding="utf-8"?>
<p:tagLst xmlns:a="http://schemas.openxmlformats.org/drawingml/2006/main" xmlns:r="http://schemas.openxmlformats.org/officeDocument/2006/relationships" xmlns:p="http://schemas.openxmlformats.org/presentationml/2006/main">
  <p:tag name="ASSET_SIZE_ON_INSERT" val="192,192"/>
</p:tagLst>
</file>

<file path=ppt/tags/tag21.xml><?xml version="1.0" encoding="utf-8"?>
<p:tagLst xmlns:a="http://schemas.openxmlformats.org/drawingml/2006/main" xmlns:r="http://schemas.openxmlformats.org/officeDocument/2006/relationships" xmlns:p="http://schemas.openxmlformats.org/presentationml/2006/main">
  <p:tag name="ASSET_SIZE_ON_INSERT" val="768,768"/>
</p:tagLst>
</file>

<file path=ppt/tags/tag22.xml><?xml version="1.0" encoding="utf-8"?>
<p:tagLst xmlns:a="http://schemas.openxmlformats.org/drawingml/2006/main" xmlns:r="http://schemas.openxmlformats.org/officeDocument/2006/relationships" xmlns:p="http://schemas.openxmlformats.org/presentationml/2006/main">
  <p:tag name="ASSET_SIZE_ON_INSERT" val="768,768"/>
</p:tagLst>
</file>

<file path=ppt/tags/tag23.xml><?xml version="1.0" encoding="utf-8"?>
<p:tagLst xmlns:a="http://schemas.openxmlformats.org/drawingml/2006/main" xmlns:r="http://schemas.openxmlformats.org/officeDocument/2006/relationships" xmlns:p="http://schemas.openxmlformats.org/presentationml/2006/main">
  <p:tag name="ASSET_SIZE_ON_INSERT" val="768,768"/>
</p:tagLst>
</file>

<file path=ppt/tags/tag24.xml><?xml version="1.0" encoding="utf-8"?>
<p:tagLst xmlns:a="http://schemas.openxmlformats.org/drawingml/2006/main" xmlns:r="http://schemas.openxmlformats.org/officeDocument/2006/relationships" xmlns:p="http://schemas.openxmlformats.org/presentationml/2006/main">
  <p:tag name="ASSET_SIZE_ON_INSERT" val="600,387.75"/>
</p:tagLst>
</file>

<file path=ppt/tags/tag25.xml><?xml version="1.0" encoding="utf-8"?>
<p:tagLst xmlns:a="http://schemas.openxmlformats.org/drawingml/2006/main" xmlns:r="http://schemas.openxmlformats.org/officeDocument/2006/relationships" xmlns:p="http://schemas.openxmlformats.org/presentationml/2006/main">
  <p:tag name="ASSET_SIZE_ON_INSERT" val="600,387.75"/>
</p:tagLst>
</file>

<file path=ppt/tags/tag26.xml><?xml version="1.0" encoding="utf-8"?>
<p:tagLst xmlns:a="http://schemas.openxmlformats.org/drawingml/2006/main" xmlns:r="http://schemas.openxmlformats.org/officeDocument/2006/relationships" xmlns:p="http://schemas.openxmlformats.org/presentationml/2006/main">
  <p:tag name="ASSET_SIZE_ON_INSERT" val="1176,714"/>
</p:tagLst>
</file>

<file path=ppt/tags/tag27.xml><?xml version="1.0" encoding="utf-8"?>
<p:tagLst xmlns:a="http://schemas.openxmlformats.org/drawingml/2006/main" xmlns:r="http://schemas.openxmlformats.org/officeDocument/2006/relationships" xmlns:p="http://schemas.openxmlformats.org/presentationml/2006/main">
  <p:tag name="ASSET_SIZE_ON_INSERT" val="185.2364,138.7636"/>
</p:tagLst>
</file>

<file path=ppt/tags/tag28.xml><?xml version="1.0" encoding="utf-8"?>
<p:tagLst xmlns:a="http://schemas.openxmlformats.org/drawingml/2006/main" xmlns:r="http://schemas.openxmlformats.org/officeDocument/2006/relationships" xmlns:p="http://schemas.openxmlformats.org/presentationml/2006/main">
  <p:tag name="ASSET_SIZE_ON_INSERT" val="545.25,767.25"/>
</p:tagLst>
</file>

<file path=ppt/tags/tag29.xml><?xml version="1.0" encoding="utf-8"?>
<p:tagLst xmlns:a="http://schemas.openxmlformats.org/drawingml/2006/main" xmlns:r="http://schemas.openxmlformats.org/officeDocument/2006/relationships" xmlns:p="http://schemas.openxmlformats.org/presentationml/2006/main">
  <p:tag name="ASSET_SIZE_ON_INSERT" val="545.25,407.25"/>
</p:tagLst>
</file>

<file path=ppt/tags/tag3.xml><?xml version="1.0" encoding="utf-8"?>
<p:tagLst xmlns:a="http://schemas.openxmlformats.org/drawingml/2006/main" xmlns:r="http://schemas.openxmlformats.org/officeDocument/2006/relationships" xmlns:p="http://schemas.openxmlformats.org/presentationml/2006/main">
  <p:tag name="ASSET_SIZE_ON_INSERT" val="508.1504,539.5689"/>
</p:tagLst>
</file>

<file path=ppt/tags/tag30.xml><?xml version="1.0" encoding="utf-8"?>
<p:tagLst xmlns:a="http://schemas.openxmlformats.org/drawingml/2006/main" xmlns:r="http://schemas.openxmlformats.org/officeDocument/2006/relationships" xmlns:p="http://schemas.openxmlformats.org/presentationml/2006/main">
  <p:tag name="ASSET_SIZE_ON_INSERT" val="984,985"/>
</p:tagLst>
</file>

<file path=ppt/tags/tag31.xml><?xml version="1.0" encoding="utf-8"?>
<p:tagLst xmlns:a="http://schemas.openxmlformats.org/drawingml/2006/main" xmlns:r="http://schemas.openxmlformats.org/officeDocument/2006/relationships" xmlns:p="http://schemas.openxmlformats.org/presentationml/2006/main">
  <p:tag name="ASSET_SIZE_ON_INSERT" val="525,510"/>
</p:tagLst>
</file>

<file path=ppt/tags/tag32.xml><?xml version="1.0" encoding="utf-8"?>
<p:tagLst xmlns:a="http://schemas.openxmlformats.org/drawingml/2006/main" xmlns:r="http://schemas.openxmlformats.org/officeDocument/2006/relationships" xmlns:p="http://schemas.openxmlformats.org/presentationml/2006/main">
  <p:tag name="ASSET_SIZE_ON_INSERT" val="525,510"/>
</p:tagLst>
</file>

<file path=ppt/tags/tag33.xml><?xml version="1.0" encoding="utf-8"?>
<p:tagLst xmlns:a="http://schemas.openxmlformats.org/drawingml/2006/main" xmlns:r="http://schemas.openxmlformats.org/officeDocument/2006/relationships" xmlns:p="http://schemas.openxmlformats.org/presentationml/2006/main">
  <p:tag name="ASSET_SIZE_ON_INSERT" val="525,510"/>
</p:tagLst>
</file>

<file path=ppt/tags/tag34.xml><?xml version="1.0" encoding="utf-8"?>
<p:tagLst xmlns:a="http://schemas.openxmlformats.org/drawingml/2006/main" xmlns:r="http://schemas.openxmlformats.org/officeDocument/2006/relationships" xmlns:p="http://schemas.openxmlformats.org/presentationml/2006/main">
  <p:tag name="ASSET_SIZE_ON_INSERT" val="311.28,156.48"/>
</p:tagLst>
</file>

<file path=ppt/tags/tag35.xml><?xml version="1.0" encoding="utf-8"?>
<p:tagLst xmlns:a="http://schemas.openxmlformats.org/drawingml/2006/main" xmlns:r="http://schemas.openxmlformats.org/officeDocument/2006/relationships" xmlns:p="http://schemas.openxmlformats.org/presentationml/2006/main">
  <p:tag name="ASSET_SIZE_ON_INSERT" val="311.28,156.48"/>
</p:tagLst>
</file>

<file path=ppt/tags/tag36.xml><?xml version="1.0" encoding="utf-8"?>
<p:tagLst xmlns:a="http://schemas.openxmlformats.org/drawingml/2006/main" xmlns:r="http://schemas.openxmlformats.org/officeDocument/2006/relationships" xmlns:p="http://schemas.openxmlformats.org/presentationml/2006/main">
  <p:tag name="ASSET_SIZE_ON_INSERT" val="192,192"/>
</p:tagLst>
</file>

<file path=ppt/tags/tag37.xml><?xml version="1.0" encoding="utf-8"?>
<p:tagLst xmlns:a="http://schemas.openxmlformats.org/drawingml/2006/main" xmlns:r="http://schemas.openxmlformats.org/officeDocument/2006/relationships" xmlns:p="http://schemas.openxmlformats.org/presentationml/2006/main">
  <p:tag name="ASSET_SIZE_ON_INSERT" val="192,192"/>
</p:tagLst>
</file>

<file path=ppt/tags/tag38.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39.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4.xml><?xml version="1.0" encoding="utf-8"?>
<p:tagLst xmlns:a="http://schemas.openxmlformats.org/drawingml/2006/main" xmlns:r="http://schemas.openxmlformats.org/officeDocument/2006/relationships" xmlns:p="http://schemas.openxmlformats.org/presentationml/2006/main">
  <p:tag name="ASSET_SIZE_ON_INSERT" val="703.425,540.2234"/>
</p:tagLst>
</file>

<file path=ppt/tags/tag40.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41.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42.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43.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44.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45.xml><?xml version="1.0" encoding="utf-8"?>
<p:tagLst xmlns:a="http://schemas.openxmlformats.org/drawingml/2006/main" xmlns:r="http://schemas.openxmlformats.org/officeDocument/2006/relationships" xmlns:p="http://schemas.openxmlformats.org/presentationml/2006/main">
  <p:tag name="ASSET_SIZE_ON_INSERT" val="768,768"/>
</p:tagLst>
</file>

<file path=ppt/tags/tag46.xml><?xml version="1.0" encoding="utf-8"?>
<p:tagLst xmlns:a="http://schemas.openxmlformats.org/drawingml/2006/main" xmlns:r="http://schemas.openxmlformats.org/officeDocument/2006/relationships" xmlns:p="http://schemas.openxmlformats.org/presentationml/2006/main">
  <p:tag name="ASSET_SIZE_ON_INSERT" val="768,768"/>
</p:tagLst>
</file>

<file path=ppt/tags/tag47.xml><?xml version="1.0" encoding="utf-8"?>
<p:tagLst xmlns:a="http://schemas.openxmlformats.org/drawingml/2006/main" xmlns:r="http://schemas.openxmlformats.org/officeDocument/2006/relationships" xmlns:p="http://schemas.openxmlformats.org/presentationml/2006/main">
  <p:tag name="ASSET_SIZE_ON_INSERT" val="768,768"/>
</p:tagLst>
</file>

<file path=ppt/tags/tag48.xml><?xml version="1.0" encoding="utf-8"?>
<p:tagLst xmlns:a="http://schemas.openxmlformats.org/drawingml/2006/main" xmlns:r="http://schemas.openxmlformats.org/officeDocument/2006/relationships" xmlns:p="http://schemas.openxmlformats.org/presentationml/2006/main">
  <p:tag name="ASSET_SIZE_ON_INSERT" val="768,768"/>
</p:tagLst>
</file>

<file path=ppt/tags/tag49.xml><?xml version="1.0" encoding="utf-8"?>
<p:tagLst xmlns:a="http://schemas.openxmlformats.org/drawingml/2006/main" xmlns:r="http://schemas.openxmlformats.org/officeDocument/2006/relationships" xmlns:p="http://schemas.openxmlformats.org/presentationml/2006/main">
  <p:tag name="ASSET_SIZE_ON_INSERT" val="768,768"/>
</p:tagLst>
</file>

<file path=ppt/tags/tag5.xml><?xml version="1.0" encoding="utf-8"?>
<p:tagLst xmlns:a="http://schemas.openxmlformats.org/drawingml/2006/main" xmlns:r="http://schemas.openxmlformats.org/officeDocument/2006/relationships" xmlns:p="http://schemas.openxmlformats.org/presentationml/2006/main">
  <p:tag name="ASSET_SIZE_ON_INSERT" val="508.1504,539.5689"/>
</p:tagLst>
</file>

<file path=ppt/tags/tag50.xml><?xml version="1.0" encoding="utf-8"?>
<p:tagLst xmlns:a="http://schemas.openxmlformats.org/drawingml/2006/main" xmlns:r="http://schemas.openxmlformats.org/officeDocument/2006/relationships" xmlns:p="http://schemas.openxmlformats.org/presentationml/2006/main">
  <p:tag name="ASSET_SIZE_ON_INSERT" val="768,768"/>
</p:tagLst>
</file>

<file path=ppt/tags/tag51.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52.xml><?xml version="1.0" encoding="utf-8"?>
<p:tagLst xmlns:a="http://schemas.openxmlformats.org/drawingml/2006/main" xmlns:r="http://schemas.openxmlformats.org/officeDocument/2006/relationships" xmlns:p="http://schemas.openxmlformats.org/presentationml/2006/main">
  <p:tag name="ASSET_SIZE_ON_INSERT" val="849,1339.5"/>
</p:tagLst>
</file>

<file path=ppt/tags/tag53.xml><?xml version="1.0" encoding="utf-8"?>
<p:tagLst xmlns:a="http://schemas.openxmlformats.org/drawingml/2006/main" xmlns:r="http://schemas.openxmlformats.org/officeDocument/2006/relationships" xmlns:p="http://schemas.openxmlformats.org/presentationml/2006/main">
  <p:tag name="ASSET_SIZE_ON_INSERT" val="800,522"/>
</p:tagLst>
</file>

<file path=ppt/tags/tag54.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55.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56.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57.xml><?xml version="1.0" encoding="utf-8"?>
<p:tagLst xmlns:a="http://schemas.openxmlformats.org/drawingml/2006/main" xmlns:r="http://schemas.openxmlformats.org/officeDocument/2006/relationships" xmlns:p="http://schemas.openxmlformats.org/presentationml/2006/main">
  <p:tag name="ASSET_SIZE_ON_INSERT" val="375,375"/>
</p:tagLst>
</file>

<file path=ppt/tags/tag6.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7.xml><?xml version="1.0" encoding="utf-8"?>
<p:tagLst xmlns:a="http://schemas.openxmlformats.org/drawingml/2006/main" xmlns:r="http://schemas.openxmlformats.org/officeDocument/2006/relationships" xmlns:p="http://schemas.openxmlformats.org/presentationml/2006/main">
  <p:tag name="ASSET_SIZE_ON_INSERT" val="545.25,407.25"/>
</p:tagLst>
</file>

<file path=ppt/tags/tag8.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9.xml><?xml version="1.0" encoding="utf-8"?>
<p:tagLst xmlns:a="http://schemas.openxmlformats.org/drawingml/2006/main" xmlns:r="http://schemas.openxmlformats.org/officeDocument/2006/relationships" xmlns:p="http://schemas.openxmlformats.org/presentationml/2006/main">
  <p:tag name="ASSET_SIZE_ON_INSERT" val="72,72"/>
</p:tagLst>
</file>

<file path=ppt/theme/theme1.xml><?xml version="1.0" encoding="utf-8"?>
<a:theme xmlns:a="http://schemas.openxmlformats.org/drawingml/2006/main" name="Office Theme">
  <a:themeElements>
    <a:clrScheme name="Black Beauty">
      <a:dk1>
        <a:srgbClr val="010302"/>
      </a:dk1>
      <a:lt1>
        <a:srgbClr val="FFFFFF"/>
      </a:lt1>
      <a:dk2>
        <a:srgbClr val="5F5F5F"/>
      </a:dk2>
      <a:lt2>
        <a:srgbClr val="F4F0E5"/>
      </a:lt2>
      <a:accent1>
        <a:srgbClr val="BF1716"/>
      </a:accent1>
      <a:accent2>
        <a:srgbClr val="000090"/>
      </a:accent2>
      <a:accent3>
        <a:srgbClr val="6699FF"/>
      </a:accent3>
      <a:accent4>
        <a:srgbClr val="78206E"/>
      </a:accent4>
      <a:accent5>
        <a:srgbClr val="CC0099"/>
      </a:accent5>
      <a:accent6>
        <a:srgbClr val="008000"/>
      </a:accent6>
      <a:hlink>
        <a:srgbClr val="BF1716"/>
      </a:hlink>
      <a:folHlink>
        <a:srgbClr val="000090"/>
      </a:folHlink>
    </a:clrScheme>
    <a:fontScheme name="Custom 16">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CC358FB-0320-4ED9-AF96-6DC48A7551A5}">
  <we:reference id="wa200000729" version="3.19.222.0" store="en-US" storeType="OMEX"/>
  <we:alternateReferences>
    <we:reference id="WA200000729" version="3.19.222.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23</TotalTime>
  <Words>1723</Words>
  <Application>Microsoft Office PowerPoint</Application>
  <PresentationFormat>Widescreen</PresentationFormat>
  <Paragraphs>76</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Aptos</vt:lpstr>
      <vt:lpstr>Arial</vt:lpstr>
      <vt:lpstr>Atkinson Hyperlegible</vt:lpstr>
      <vt:lpstr>Office Theme</vt:lpstr>
      <vt:lpstr>Horses</vt:lpstr>
      <vt:lpstr>Horses: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PowerPoint Presentation</vt:lpstr>
      <vt:lpstr>Horses: Science</vt:lpstr>
      <vt:lpstr>PowerPoint Presentation</vt:lpstr>
      <vt:lpstr>PowerPoint Presentation</vt:lpstr>
      <vt:lpstr>PowerPoint Presentation</vt:lpstr>
      <vt:lpstr>PowerPoint Presentation</vt:lpstr>
      <vt:lpstr>PowerPoint Presentation</vt:lpstr>
      <vt:lpstr>Activity</vt:lpstr>
      <vt:lpstr>PowerPoint Presentation</vt:lpstr>
      <vt:lpstr>Horses: Superstition</vt:lpstr>
      <vt:lpstr>PowerPoint Presentation</vt:lpstr>
      <vt:lpstr>PowerPoint Presentation</vt:lpstr>
      <vt:lpstr>Activity</vt:lpstr>
      <vt:lpstr>PowerPoint Presentation</vt:lpstr>
      <vt:lpstr>Horses: Communication</vt:lpstr>
      <vt:lpstr>PowerPoint Presentation</vt:lpstr>
      <vt:lpstr>PowerPoint Presentation</vt:lpstr>
      <vt:lpstr>Activity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Aspinall</dc:creator>
  <cp:lastModifiedBy>Nicola Knight</cp:lastModifiedBy>
  <cp:revision>11</cp:revision>
  <dcterms:created xsi:type="dcterms:W3CDTF">2024-05-18T15:37:50Z</dcterms:created>
  <dcterms:modified xsi:type="dcterms:W3CDTF">2024-09-11T14:42:13Z</dcterms:modified>
</cp:coreProperties>
</file>